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18288000" cy="10287000"/>
  <p:notesSz cx="6858000" cy="9144000"/>
  <p:embeddedFontLst>
    <p:embeddedFont>
      <p:font typeface="Arimo" panose="020B0604020202020204" charset="0"/>
      <p:regular r:id="rId43"/>
    </p:embeddedFont>
    <p:embeddedFont>
      <p:font typeface="Arimo Bold" panose="020B0604020202020204" charset="0"/>
      <p:regular r:id="rId44"/>
    </p:embeddedFont>
    <p:embeddedFont>
      <p:font typeface="Calibri" panose="020F0502020204030204" pitchFamily="34" charset="0"/>
      <p:regular r:id="rId45"/>
      <p:bold r:id="rId46"/>
      <p:italic r:id="rId47"/>
      <p:boldItalic r:id="rId48"/>
    </p:embeddedFont>
    <p:embeddedFont>
      <p:font typeface="Canva Sans" panose="020B0604020202020204" charset="0"/>
      <p:regular r:id="rId49"/>
    </p:embeddedFont>
    <p:embeddedFont>
      <p:font typeface="Canva Sans Bold" panose="020B0604020202020204" charset="0"/>
      <p:regular r:id="rId50"/>
    </p:embeddedFont>
    <p:embeddedFont>
      <p:font typeface="Codec Pro Bold" panose="020B0604020202020204" charset="0"/>
      <p:regular r:id="rId51"/>
    </p:embeddedFont>
    <p:embeddedFont>
      <p:font typeface="Codec Pro ExtraBold" panose="020B0604020202020204" charset="0"/>
      <p:regular r:id="rId52"/>
    </p:embeddedFont>
    <p:embeddedFont>
      <p:font typeface="DM Sans" pitchFamily="2" charset="0"/>
      <p:regular r:id="rId53"/>
    </p:embeddedFont>
    <p:embeddedFont>
      <p:font typeface="DM Sans Bold" charset="0"/>
      <p:regular r:id="rId54"/>
    </p:embeddedFont>
    <p:embeddedFont>
      <p:font typeface="DM Sans Italics" panose="020B0604020202020204" charset="0"/>
      <p:regular r:id="rId55"/>
    </p:embeddedFont>
    <p:embeddedFont>
      <p:font typeface="League Spartan" panose="020B0604020202020204" charset="0"/>
      <p:regular r:id="rId56"/>
    </p:embeddedFont>
    <p:embeddedFont>
      <p:font typeface="Montserrat Classic" panose="020B0604020202020204" charset="0"/>
      <p:regular r:id="rId57"/>
    </p:embeddedFont>
    <p:embeddedFont>
      <p:font typeface="Montserrat Classic Bold" panose="020B0604020202020204" charset="0"/>
      <p:regular r:id="rId58"/>
    </p:embeddedFont>
    <p:embeddedFont>
      <p:font typeface="Montserrat Semi-Bold" panose="020B0604020202020204" charset="0"/>
      <p:regular r:id="rId59"/>
    </p:embeddedFont>
    <p:embeddedFont>
      <p:font typeface="Now Bold" panose="020B0604020202020204" charset="0"/>
      <p:regular r:id="rId60"/>
    </p:embeddedFont>
    <p:embeddedFont>
      <p:font typeface="Open Sauce" panose="020B0604020202020204" charset="0"/>
      <p:regular r:id="rId61"/>
    </p:embeddedFont>
    <p:embeddedFont>
      <p:font typeface="Open Sauce Bold" panose="020B0604020202020204" charset="0"/>
      <p:regular r:id="rId62"/>
    </p:embeddedFont>
    <p:embeddedFont>
      <p:font typeface="Open Sauce Semi-Bold" panose="020B0604020202020204" charset="0"/>
      <p:regular r:id="rId63"/>
    </p:embeddedFont>
    <p:embeddedFont>
      <p:font typeface="Poppins" panose="00000500000000000000" pitchFamily="2" charset="0"/>
      <p:regular r:id="rId64"/>
      <p:bold r:id="rId65"/>
      <p:italic r:id="rId66"/>
      <p:boldItalic r:id="rId67"/>
    </p:embeddedFont>
    <p:embeddedFont>
      <p:font typeface="Poppins Bold" panose="00000800000000000000" charset="0"/>
      <p:regular r:id="rId68"/>
    </p:embeddedFont>
    <p:embeddedFont>
      <p:font typeface="Roboto" panose="02000000000000000000" pitchFamily="2" charset="0"/>
      <p:regular r:id="rId69"/>
      <p:bold r:id="rId70"/>
      <p:italic r:id="rId71"/>
      <p:boldItalic r:id="rId7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0" d="100"/>
          <a:sy n="50" d="100"/>
        </p:scale>
        <p:origin x="874"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68" Type="http://schemas.openxmlformats.org/officeDocument/2006/relationships/font" Target="fonts/font26.fntdata"/><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29.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61"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8" Type="http://schemas.openxmlformats.org/officeDocument/2006/relationships/slide" Target="slides/slide7.xml"/><Relationship Id="rId51" Type="http://schemas.openxmlformats.org/officeDocument/2006/relationships/font" Target="fonts/font9.fntdata"/><Relationship Id="rId72" Type="http://schemas.openxmlformats.org/officeDocument/2006/relationships/font" Target="fonts/font3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font" Target="fonts/font28.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png>
</file>

<file path=ppt/media/image32.png>
</file>

<file path=ppt/media/image33.png>
</file>

<file path=ppt/media/image34.png>
</file>

<file path=ppt/media/image35.sv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svg>
</file>

<file path=ppt/media/image63.png>
</file>

<file path=ppt/media/image64.sv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svg>
</file>

<file path=ppt/media/image76.png>
</file>

<file path=ppt/media/image77.png>
</file>

<file path=ppt/media/image78.png>
</file>

<file path=ppt/media/image79.png>
</file>

<file path=ppt/media/image8.svg>
</file>

<file path=ppt/media/image80.png>
</file>

<file path=ppt/media/image81.png>
</file>

<file path=ppt/media/image82.png>
</file>

<file path=ppt/media/image83.png>
</file>

<file path=ppt/media/image84.svg>
</file>

<file path=ppt/media/image85.png>
</file>

<file path=ppt/media/image86.png>
</file>

<file path=ppt/media/image87.svg>
</file>

<file path=ppt/media/image8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05.12.2023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Boxplot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9.png"/><Relationship Id="rId1" Type="http://schemas.openxmlformats.org/officeDocument/2006/relationships/slideLayout" Target="../slideLayouts/slideLayout7.xml"/><Relationship Id="rId5" Type="http://schemas.openxmlformats.org/officeDocument/2006/relationships/image" Target="../media/image35.svg"/><Relationship Id="rId4" Type="http://schemas.openxmlformats.org/officeDocument/2006/relationships/image" Target="../media/image34.png"/></Relationships>
</file>

<file path=ppt/slides/_rels/slide11.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41.png"/><Relationship Id="rId7" Type="http://schemas.openxmlformats.org/officeDocument/2006/relationships/image" Target="../media/image35.svg"/><Relationship Id="rId2" Type="http://schemas.openxmlformats.org/officeDocument/2006/relationships/image" Target="../media/image40.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4.png"/><Relationship Id="rId4" Type="http://schemas.openxmlformats.org/officeDocument/2006/relationships/image" Target="../media/image42.png"/></Relationships>
</file>

<file path=ppt/slides/_rels/slide12.xml.rels><?xml version="1.0" encoding="UTF-8" standalone="yes"?>
<Relationships xmlns="http://schemas.openxmlformats.org/package/2006/relationships"><Relationship Id="rId3" Type="http://schemas.openxmlformats.org/officeDocument/2006/relationships/image" Target="../media/image45.svg"/><Relationship Id="rId7" Type="http://schemas.openxmlformats.org/officeDocument/2006/relationships/image" Target="../media/image4.png"/><Relationship Id="rId2" Type="http://schemas.openxmlformats.org/officeDocument/2006/relationships/image" Target="../media/image44.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7.svg"/><Relationship Id="rId4" Type="http://schemas.openxmlformats.org/officeDocument/2006/relationships/image" Target="../media/image46.png"/></Relationships>
</file>

<file path=ppt/slides/_rels/slide1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49.svg"/></Relationships>
</file>

<file path=ppt/slides/_rels/slide14.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3.svg"/><Relationship Id="rId4" Type="http://schemas.openxmlformats.org/officeDocument/2006/relationships/image" Target="../media/image52.png"/></Relationships>
</file>

<file path=ppt/slides/_rels/slide1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5.svg"/><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5.svg"/><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3.svg"/><Relationship Id="rId4" Type="http://schemas.openxmlformats.org/officeDocument/2006/relationships/image" Target="../media/image52.pn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62.svg"/><Relationship Id="rId7" Type="http://schemas.openxmlformats.org/officeDocument/2006/relationships/image" Target="../media/image35.svg"/><Relationship Id="rId2" Type="http://schemas.openxmlformats.org/officeDocument/2006/relationships/image" Target="../media/image61.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64.svg"/><Relationship Id="rId4" Type="http://schemas.openxmlformats.org/officeDocument/2006/relationships/image" Target="../media/image63.png"/><Relationship Id="rId9" Type="http://schemas.openxmlformats.org/officeDocument/2006/relationships/image" Target="../media/image65.png"/></Relationships>
</file>

<file path=ppt/slides/_rels/slide2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62.svg"/><Relationship Id="rId7" Type="http://schemas.openxmlformats.org/officeDocument/2006/relationships/image" Target="../media/image35.svg"/><Relationship Id="rId2" Type="http://schemas.openxmlformats.org/officeDocument/2006/relationships/image" Target="../media/image61.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64.svg"/><Relationship Id="rId10" Type="http://schemas.openxmlformats.org/officeDocument/2006/relationships/image" Target="../media/image67.png"/><Relationship Id="rId4" Type="http://schemas.openxmlformats.org/officeDocument/2006/relationships/image" Target="../media/image63.png"/><Relationship Id="rId9" Type="http://schemas.openxmlformats.org/officeDocument/2006/relationships/image" Target="../media/image66.png"/></Relationships>
</file>

<file path=ppt/slides/_rels/slide23.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image" Target="../media/image6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62.svg"/></Relationships>
</file>

<file path=ppt/slides/_rels/slide24.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image" Target="../media/image69.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71.png"/><Relationship Id="rId5" Type="http://schemas.openxmlformats.org/officeDocument/2006/relationships/image" Target="../media/image70.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image" Target="../media/image72.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3.svg"/><Relationship Id="rId4" Type="http://schemas.openxmlformats.org/officeDocument/2006/relationships/image" Target="../media/image52.png"/></Relationships>
</file>

<file path=ppt/slides/_rels/slide29.xml.rels><?xml version="1.0" encoding="UTF-8" standalone="yes"?>
<Relationships xmlns="http://schemas.openxmlformats.org/package/2006/relationships"><Relationship Id="rId3" Type="http://schemas.openxmlformats.org/officeDocument/2006/relationships/image" Target="../media/image62.svg"/><Relationship Id="rId7" Type="http://schemas.openxmlformats.org/officeDocument/2006/relationships/image" Target="../media/image4.png"/><Relationship Id="rId2" Type="http://schemas.openxmlformats.org/officeDocument/2006/relationships/image" Target="../media/image61.png"/><Relationship Id="rId1" Type="http://schemas.openxmlformats.org/officeDocument/2006/relationships/slideLayout" Target="../slideLayouts/slideLayout7.xml"/><Relationship Id="rId6" Type="http://schemas.openxmlformats.org/officeDocument/2006/relationships/image" Target="../media/image73.png"/><Relationship Id="rId5" Type="http://schemas.openxmlformats.org/officeDocument/2006/relationships/image" Target="../media/image35.sv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7.png"/><Relationship Id="rId3" Type="http://schemas.openxmlformats.org/officeDocument/2006/relationships/image" Target="../media/image8.svg"/><Relationship Id="rId7" Type="http://schemas.openxmlformats.org/officeDocument/2006/relationships/image" Target="../media/image12.svg"/><Relationship Id="rId12" Type="http://schemas.openxmlformats.org/officeDocument/2006/relationships/image" Target="../media/image16.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5.png"/><Relationship Id="rId5" Type="http://schemas.openxmlformats.org/officeDocument/2006/relationships/image" Target="../media/image10.svg"/><Relationship Id="rId10" Type="http://schemas.openxmlformats.org/officeDocument/2006/relationships/image" Target="../media/image4.png"/><Relationship Id="rId4" Type="http://schemas.openxmlformats.org/officeDocument/2006/relationships/image" Target="../media/image9.png"/><Relationship Id="rId9" Type="http://schemas.openxmlformats.org/officeDocument/2006/relationships/image" Target="../media/image14.svg"/><Relationship Id="rId14" Type="http://schemas.openxmlformats.org/officeDocument/2006/relationships/image" Target="../media/image18.svg"/></Relationships>
</file>

<file path=ppt/slides/_rels/slide30.xml.rels><?xml version="1.0" encoding="UTF-8" standalone="yes"?>
<Relationships xmlns="http://schemas.openxmlformats.org/package/2006/relationships"><Relationship Id="rId3" Type="http://schemas.openxmlformats.org/officeDocument/2006/relationships/image" Target="../media/image75.svg"/><Relationship Id="rId7" Type="http://schemas.openxmlformats.org/officeDocument/2006/relationships/image" Target="../media/image35.svg"/><Relationship Id="rId2" Type="http://schemas.openxmlformats.org/officeDocument/2006/relationships/image" Target="../media/image74.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4.png"/><Relationship Id="rId4" Type="http://schemas.openxmlformats.org/officeDocument/2006/relationships/image" Target="../media/image76.png"/></Relationships>
</file>

<file path=ppt/slides/_rels/slide31.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 Id="rId5" Type="http://schemas.openxmlformats.org/officeDocument/2006/relationships/image" Target="../media/image77.png"/><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75.svg"/><Relationship Id="rId7" Type="http://schemas.openxmlformats.org/officeDocument/2006/relationships/image" Target="../media/image35.svg"/><Relationship Id="rId2" Type="http://schemas.openxmlformats.org/officeDocument/2006/relationships/image" Target="../media/image74.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4.png"/><Relationship Id="rId4" Type="http://schemas.openxmlformats.org/officeDocument/2006/relationships/image" Target="../media/image78.png"/></Relationships>
</file>

<file path=ppt/slides/_rels/slide33.xml.rels><?xml version="1.0" encoding="UTF-8" standalone="yes"?>
<Relationships xmlns="http://schemas.openxmlformats.org/package/2006/relationships"><Relationship Id="rId3" Type="http://schemas.openxmlformats.org/officeDocument/2006/relationships/image" Target="../media/image75.svg"/><Relationship Id="rId2" Type="http://schemas.openxmlformats.org/officeDocument/2006/relationships/image" Target="../media/image74.png"/><Relationship Id="rId1" Type="http://schemas.openxmlformats.org/officeDocument/2006/relationships/slideLayout" Target="../slideLayouts/slideLayout7.xml"/><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9.png"/><Relationship Id="rId1" Type="http://schemas.openxmlformats.org/officeDocument/2006/relationships/slideLayout" Target="../slideLayouts/slideLayout7.xml"/><Relationship Id="rId5" Type="http://schemas.openxmlformats.org/officeDocument/2006/relationships/image" Target="../media/image35.svg"/><Relationship Id="rId4" Type="http://schemas.openxmlformats.org/officeDocument/2006/relationships/image" Target="../media/image34.png"/></Relationships>
</file>

<file path=ppt/slides/_rels/slide35.xml.rels><?xml version="1.0" encoding="UTF-8" standalone="yes"?>
<Relationships xmlns="http://schemas.openxmlformats.org/package/2006/relationships"><Relationship Id="rId3" Type="http://schemas.openxmlformats.org/officeDocument/2006/relationships/image" Target="../media/image81.png"/><Relationship Id="rId7" Type="http://schemas.openxmlformats.org/officeDocument/2006/relationships/image" Target="../media/image35.svg"/><Relationship Id="rId2" Type="http://schemas.openxmlformats.org/officeDocument/2006/relationships/image" Target="../media/image80.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4.png"/><Relationship Id="rId4" Type="http://schemas.openxmlformats.org/officeDocument/2006/relationships/image" Target="../media/image82.png"/></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5.svg"/></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84.svg"/><Relationship Id="rId7" Type="http://schemas.openxmlformats.org/officeDocument/2006/relationships/image" Target="../media/image4.png"/><Relationship Id="rId2" Type="http://schemas.openxmlformats.org/officeDocument/2006/relationships/image" Target="../media/image83.png"/><Relationship Id="rId1" Type="http://schemas.openxmlformats.org/officeDocument/2006/relationships/slideLayout" Target="../slideLayouts/slideLayout7.xml"/><Relationship Id="rId6" Type="http://schemas.openxmlformats.org/officeDocument/2006/relationships/image" Target="../media/image87.svg"/><Relationship Id="rId5" Type="http://schemas.openxmlformats.org/officeDocument/2006/relationships/image" Target="../media/image86.png"/><Relationship Id="rId4" Type="http://schemas.openxmlformats.org/officeDocument/2006/relationships/image" Target="../media/image85.png"/></Relationships>
</file>

<file path=ppt/slides/_rels/slide39.xml.rels><?xml version="1.0" encoding="UTF-8" standalone="yes"?>
<Relationships xmlns="http://schemas.openxmlformats.org/package/2006/relationships"><Relationship Id="rId3" Type="http://schemas.openxmlformats.org/officeDocument/2006/relationships/image" Target="../media/image84.svg"/><Relationship Id="rId7" Type="http://schemas.openxmlformats.org/officeDocument/2006/relationships/image" Target="../media/image4.png"/><Relationship Id="rId2" Type="http://schemas.openxmlformats.org/officeDocument/2006/relationships/image" Target="../media/image83.png"/><Relationship Id="rId1" Type="http://schemas.openxmlformats.org/officeDocument/2006/relationships/slideLayout" Target="../slideLayouts/slideLayout7.xml"/><Relationship Id="rId6" Type="http://schemas.openxmlformats.org/officeDocument/2006/relationships/image" Target="../media/image87.svg"/><Relationship Id="rId5" Type="http://schemas.openxmlformats.org/officeDocument/2006/relationships/image" Target="../media/image86.png"/><Relationship Id="rId4" Type="http://schemas.openxmlformats.org/officeDocument/2006/relationships/image" Target="../media/image85.png"/></Relationships>
</file>

<file path=ppt/slides/_rels/slide4.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88.jpeg"/></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4.png"/><Relationship Id="rId7" Type="http://schemas.openxmlformats.org/officeDocument/2006/relationships/image" Target="../media/image27.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svg"/><Relationship Id="rId4" Type="http://schemas.openxmlformats.org/officeDocument/2006/relationships/image" Target="../media/image24.png"/><Relationship Id="rId9" Type="http://schemas.openxmlformats.org/officeDocument/2006/relationships/image" Target="../media/image29.svg"/></Relationships>
</file>

<file path=ppt/slides/_rels/slide7.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1.png"/><Relationship Id="rId7" Type="http://schemas.openxmlformats.org/officeDocument/2006/relationships/image" Target="../media/image34.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3.png"/><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35.svg"/><Relationship Id="rId2" Type="http://schemas.openxmlformats.org/officeDocument/2006/relationships/image" Target="../media/image36.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4.png"/><Relationship Id="rId4" Type="http://schemas.openxmlformats.org/officeDocument/2006/relationships/image" Target="../media/image3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1392544" y="4154952"/>
            <a:ext cx="11958151" cy="1929323"/>
            <a:chOff x="0" y="0"/>
            <a:chExt cx="3149472" cy="508135"/>
          </a:xfrm>
        </p:grpSpPr>
        <p:sp>
          <p:nvSpPr>
            <p:cNvPr id="3" name="Freeform 3"/>
            <p:cNvSpPr/>
            <p:nvPr/>
          </p:nvSpPr>
          <p:spPr>
            <a:xfrm>
              <a:off x="0" y="0"/>
              <a:ext cx="3149472" cy="508135"/>
            </a:xfrm>
            <a:custGeom>
              <a:avLst/>
              <a:gdLst/>
              <a:ahLst/>
              <a:cxnLst/>
              <a:rect l="l" t="t" r="r" b="b"/>
              <a:pathLst>
                <a:path w="3149472" h="508135">
                  <a:moveTo>
                    <a:pt x="0" y="0"/>
                  </a:moveTo>
                  <a:lnTo>
                    <a:pt x="3149472" y="0"/>
                  </a:lnTo>
                  <a:lnTo>
                    <a:pt x="3149472" y="508135"/>
                  </a:lnTo>
                  <a:lnTo>
                    <a:pt x="0" y="508135"/>
                  </a:lnTo>
                  <a:close/>
                </a:path>
              </a:pathLst>
            </a:custGeom>
            <a:solidFill>
              <a:srgbClr val="145DA0"/>
            </a:solidFill>
          </p:spPr>
        </p:sp>
        <p:sp>
          <p:nvSpPr>
            <p:cNvPr id="4" name="TextBox 4"/>
            <p:cNvSpPr txBox="1"/>
            <p:nvPr/>
          </p:nvSpPr>
          <p:spPr>
            <a:xfrm>
              <a:off x="0" y="-28575"/>
              <a:ext cx="3149472" cy="536710"/>
            </a:xfrm>
            <a:prstGeom prst="rect">
              <a:avLst/>
            </a:prstGeom>
          </p:spPr>
          <p:txBody>
            <a:bodyPr lIns="50800" tIns="50800" rIns="50800" bIns="50800" rtlCol="0" anchor="ctr"/>
            <a:lstStyle/>
            <a:p>
              <a:pPr algn="ctr">
                <a:lnSpc>
                  <a:spcPts val="2590"/>
                </a:lnSpc>
              </a:pPr>
              <a:endParaRPr/>
            </a:p>
          </p:txBody>
        </p:sp>
      </p:grpSp>
      <p:sp>
        <p:nvSpPr>
          <p:cNvPr id="5" name="Freeform 5"/>
          <p:cNvSpPr/>
          <p:nvPr/>
        </p:nvSpPr>
        <p:spPr>
          <a:xfrm>
            <a:off x="11208957" y="-1011147"/>
            <a:ext cx="2647750" cy="2647750"/>
          </a:xfrm>
          <a:custGeom>
            <a:avLst/>
            <a:gdLst/>
            <a:ahLst/>
            <a:cxnLst/>
            <a:rect l="l" t="t" r="r" b="b"/>
            <a:pathLst>
              <a:path w="2647750" h="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0771004" y="1028700"/>
            <a:ext cx="7516996" cy="8987817"/>
            <a:chOff x="0" y="0"/>
            <a:chExt cx="8603361" cy="10286746"/>
          </a:xfrm>
        </p:grpSpPr>
        <p:sp>
          <p:nvSpPr>
            <p:cNvPr id="7" name="Freeform 7"/>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4"/>
              <a:stretch>
                <a:fillRect l="-56282" r="-56282"/>
              </a:stretch>
            </a:blipFill>
          </p:spPr>
        </p:sp>
      </p:grpSp>
      <p:sp>
        <p:nvSpPr>
          <p:cNvPr id="8" name="Freeform 8"/>
          <p:cNvSpPr/>
          <p:nvPr/>
        </p:nvSpPr>
        <p:spPr>
          <a:xfrm>
            <a:off x="-295175" y="8630507"/>
            <a:ext cx="2647750" cy="2647750"/>
          </a:xfrm>
          <a:custGeom>
            <a:avLst/>
            <a:gdLst/>
            <a:ahLst/>
            <a:cxnLst/>
            <a:rect l="l" t="t" r="r" b="b"/>
            <a:pathLst>
              <a:path w="2647750" h="2647750">
                <a:moveTo>
                  <a:pt x="0" y="0"/>
                </a:moveTo>
                <a:lnTo>
                  <a:pt x="2647750" y="0"/>
                </a:lnTo>
                <a:lnTo>
                  <a:pt x="2647750" y="2647751"/>
                </a:lnTo>
                <a:lnTo>
                  <a:pt x="0" y="26477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0" y="-27645"/>
            <a:ext cx="1854579" cy="1854579"/>
          </a:xfrm>
          <a:custGeom>
            <a:avLst/>
            <a:gdLst/>
            <a:ahLst/>
            <a:cxnLst/>
            <a:rect l="l" t="t" r="r" b="b"/>
            <a:pathLst>
              <a:path w="1854579" h="1854579">
                <a:moveTo>
                  <a:pt x="0" y="0"/>
                </a:moveTo>
                <a:lnTo>
                  <a:pt x="1854579" y="0"/>
                </a:lnTo>
                <a:lnTo>
                  <a:pt x="1854579" y="1854580"/>
                </a:lnTo>
                <a:lnTo>
                  <a:pt x="0" y="1854580"/>
                </a:lnTo>
                <a:lnTo>
                  <a:pt x="0" y="0"/>
                </a:lnTo>
                <a:close/>
              </a:path>
            </a:pathLst>
          </a:custGeom>
          <a:blipFill>
            <a:blip r:embed="rId5"/>
            <a:stretch>
              <a:fillRect/>
            </a:stretch>
          </a:blipFill>
        </p:spPr>
      </p:sp>
      <p:sp>
        <p:nvSpPr>
          <p:cNvPr id="10" name="TextBox 10"/>
          <p:cNvSpPr txBox="1"/>
          <p:nvPr/>
        </p:nvSpPr>
        <p:spPr>
          <a:xfrm>
            <a:off x="210262" y="7284760"/>
            <a:ext cx="10849066" cy="931429"/>
          </a:xfrm>
          <a:prstGeom prst="rect">
            <a:avLst/>
          </a:prstGeom>
        </p:spPr>
        <p:txBody>
          <a:bodyPr lIns="0" tIns="0" rIns="0" bIns="0" rtlCol="0" anchor="t">
            <a:spAutoFit/>
          </a:bodyPr>
          <a:lstStyle/>
          <a:p>
            <a:pPr>
              <a:lnSpc>
                <a:spcPts val="3727"/>
              </a:lnSpc>
            </a:pPr>
            <a:r>
              <a:rPr lang="en-US" sz="3030">
                <a:solidFill>
                  <a:srgbClr val="AD9E64"/>
                </a:solidFill>
                <a:latin typeface="DM Sans Italics"/>
              </a:rPr>
              <a:t>Presented by: Sandhya Karki, Rakesh Venigalla, Qibin Huang</a:t>
            </a:r>
          </a:p>
          <a:p>
            <a:pPr marL="0" lvl="0" indent="0" algn="l">
              <a:lnSpc>
                <a:spcPts val="3727"/>
              </a:lnSpc>
              <a:spcBef>
                <a:spcPct val="0"/>
              </a:spcBef>
            </a:pPr>
            <a:endParaRPr lang="en-US" sz="3030">
              <a:solidFill>
                <a:srgbClr val="AD9E64"/>
              </a:solidFill>
              <a:latin typeface="DM Sans Italics"/>
            </a:endParaRPr>
          </a:p>
        </p:txBody>
      </p:sp>
      <p:sp>
        <p:nvSpPr>
          <p:cNvPr id="11" name="TextBox 11"/>
          <p:cNvSpPr txBox="1"/>
          <p:nvPr/>
        </p:nvSpPr>
        <p:spPr>
          <a:xfrm>
            <a:off x="1573748" y="2236510"/>
            <a:ext cx="8122709" cy="3514725"/>
          </a:xfrm>
          <a:prstGeom prst="rect">
            <a:avLst/>
          </a:prstGeom>
        </p:spPr>
        <p:txBody>
          <a:bodyPr lIns="0" tIns="0" rIns="0" bIns="0" rtlCol="0" anchor="t">
            <a:spAutoFit/>
          </a:bodyPr>
          <a:lstStyle/>
          <a:p>
            <a:pPr algn="ctr">
              <a:lnSpc>
                <a:spcPts val="9174"/>
              </a:lnSpc>
            </a:pPr>
            <a:r>
              <a:rPr lang="en-US" sz="7645">
                <a:solidFill>
                  <a:srgbClr val="FFFBFB"/>
                </a:solidFill>
                <a:latin typeface="Now Bold"/>
              </a:rPr>
              <a:t>CUSTOMER SHOPPING TRENDS </a:t>
            </a:r>
          </a:p>
        </p:txBody>
      </p:sp>
      <p:sp>
        <p:nvSpPr>
          <p:cNvPr id="12" name="TextBox 12"/>
          <p:cNvSpPr txBox="1"/>
          <p:nvPr/>
        </p:nvSpPr>
        <p:spPr>
          <a:xfrm>
            <a:off x="210876" y="5941735"/>
            <a:ext cx="10848452" cy="1352550"/>
          </a:xfrm>
          <a:prstGeom prst="rect">
            <a:avLst/>
          </a:prstGeom>
        </p:spPr>
        <p:txBody>
          <a:bodyPr lIns="0" tIns="0" rIns="0" bIns="0" rtlCol="0" anchor="t">
            <a:spAutoFit/>
          </a:bodyPr>
          <a:lstStyle/>
          <a:p>
            <a:pPr algn="ctr">
              <a:lnSpc>
                <a:spcPts val="3599"/>
              </a:lnSpc>
            </a:pPr>
            <a:r>
              <a:rPr lang="en-US" sz="2999">
                <a:solidFill>
                  <a:srgbClr val="AD9E64"/>
                </a:solidFill>
                <a:latin typeface="Now Bold"/>
              </a:rPr>
              <a:t>THE GEORGE WASHINGTON UNIVERSITY </a:t>
            </a:r>
          </a:p>
          <a:p>
            <a:pPr algn="ctr">
              <a:lnSpc>
                <a:spcPts val="3599"/>
              </a:lnSpc>
            </a:pPr>
            <a:r>
              <a:rPr lang="en-US" sz="2999">
                <a:solidFill>
                  <a:srgbClr val="AD9E64"/>
                </a:solidFill>
                <a:latin typeface="Now Bold"/>
              </a:rPr>
              <a:t> INTRODUCTION TO DATA MINING)</a:t>
            </a:r>
          </a:p>
          <a:p>
            <a:pPr algn="ctr">
              <a:lnSpc>
                <a:spcPts val="3599"/>
              </a:lnSpc>
            </a:pPr>
            <a:endParaRPr lang="en-US" sz="2999">
              <a:solidFill>
                <a:srgbClr val="AD9E64"/>
              </a:solidFill>
              <a:latin typeface="Now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TextBox 2"/>
          <p:cNvSpPr txBox="1"/>
          <p:nvPr/>
        </p:nvSpPr>
        <p:spPr>
          <a:xfrm>
            <a:off x="4052888" y="990600"/>
            <a:ext cx="10182225" cy="759031"/>
          </a:xfrm>
          <a:prstGeom prst="rect">
            <a:avLst/>
          </a:prstGeom>
        </p:spPr>
        <p:txBody>
          <a:bodyPr lIns="0" tIns="0" rIns="0" bIns="0" rtlCol="0" anchor="t">
            <a:spAutoFit/>
          </a:bodyPr>
          <a:lstStyle/>
          <a:p>
            <a:pPr algn="ctr">
              <a:lnSpc>
                <a:spcPts val="6153"/>
              </a:lnSpc>
              <a:spcBef>
                <a:spcPct val="0"/>
              </a:spcBef>
            </a:pPr>
            <a:r>
              <a:rPr lang="en-US" sz="4733">
                <a:solidFill>
                  <a:srgbClr val="000000"/>
                </a:solidFill>
                <a:latin typeface="Open Sauce Bold"/>
              </a:rPr>
              <a:t>Visualiztion With - Target Variable</a:t>
            </a:r>
          </a:p>
        </p:txBody>
      </p:sp>
      <p:sp>
        <p:nvSpPr>
          <p:cNvPr id="3" name="Freeform 3"/>
          <p:cNvSpPr/>
          <p:nvPr/>
        </p:nvSpPr>
        <p:spPr>
          <a:xfrm>
            <a:off x="2999840" y="1932519"/>
            <a:ext cx="12288320" cy="7933122"/>
          </a:xfrm>
          <a:custGeom>
            <a:avLst/>
            <a:gdLst/>
            <a:ahLst/>
            <a:cxnLst/>
            <a:rect l="l" t="t" r="r" b="b"/>
            <a:pathLst>
              <a:path w="12288320" h="7933122">
                <a:moveTo>
                  <a:pt x="0" y="0"/>
                </a:moveTo>
                <a:lnTo>
                  <a:pt x="12288320" y="0"/>
                </a:lnTo>
                <a:lnTo>
                  <a:pt x="12288320" y="7933122"/>
                </a:lnTo>
                <a:lnTo>
                  <a:pt x="0" y="7933122"/>
                </a:lnTo>
                <a:lnTo>
                  <a:pt x="0" y="0"/>
                </a:lnTo>
                <a:close/>
              </a:path>
            </a:pathLst>
          </a:custGeom>
          <a:blipFill>
            <a:blip r:embed="rId2"/>
            <a:stretch>
              <a:fillRect/>
            </a:stretch>
          </a:blipFill>
        </p:spPr>
      </p:sp>
      <p:sp>
        <p:nvSpPr>
          <p:cNvPr id="4" name="Freeform 4"/>
          <p:cNvSpPr/>
          <p:nvPr/>
        </p:nvSpPr>
        <p:spPr>
          <a:xfrm>
            <a:off x="16267000" y="36400"/>
            <a:ext cx="1984600" cy="1984600"/>
          </a:xfrm>
          <a:custGeom>
            <a:avLst/>
            <a:gdLst/>
            <a:ahLst/>
            <a:cxnLst/>
            <a:rect l="l" t="t" r="r" b="b"/>
            <a:pathLst>
              <a:path w="1984600" h="1984600">
                <a:moveTo>
                  <a:pt x="0" y="0"/>
                </a:moveTo>
                <a:lnTo>
                  <a:pt x="1984600" y="0"/>
                </a:lnTo>
                <a:lnTo>
                  <a:pt x="1984600" y="1984600"/>
                </a:lnTo>
                <a:lnTo>
                  <a:pt x="0" y="1984600"/>
                </a:lnTo>
                <a:lnTo>
                  <a:pt x="0" y="0"/>
                </a:lnTo>
                <a:close/>
              </a:path>
            </a:pathLst>
          </a:custGeom>
          <a:blipFill>
            <a:blip r:embed="rId3"/>
            <a:stretch>
              <a:fillRect/>
            </a:stretch>
          </a:blipFill>
        </p:spPr>
      </p:sp>
      <p:sp>
        <p:nvSpPr>
          <p:cNvPr id="5" name="Freeform 5"/>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10986885" y="228830"/>
            <a:ext cx="5881538" cy="4642771"/>
          </a:xfrm>
          <a:custGeom>
            <a:avLst/>
            <a:gdLst/>
            <a:ahLst/>
            <a:cxnLst/>
            <a:rect l="l" t="t" r="r" b="b"/>
            <a:pathLst>
              <a:path w="5881538" h="4642771">
                <a:moveTo>
                  <a:pt x="0" y="0"/>
                </a:moveTo>
                <a:lnTo>
                  <a:pt x="5881538" y="0"/>
                </a:lnTo>
                <a:lnTo>
                  <a:pt x="5881538" y="4642772"/>
                </a:lnTo>
                <a:lnTo>
                  <a:pt x="0" y="4642772"/>
                </a:lnTo>
                <a:lnTo>
                  <a:pt x="0" y="0"/>
                </a:lnTo>
                <a:close/>
              </a:path>
            </a:pathLst>
          </a:custGeom>
          <a:blipFill>
            <a:blip r:embed="rId2"/>
            <a:stretch>
              <a:fillRect/>
            </a:stretch>
          </a:blipFill>
        </p:spPr>
      </p:sp>
      <p:sp>
        <p:nvSpPr>
          <p:cNvPr id="3" name="Freeform 3"/>
          <p:cNvSpPr/>
          <p:nvPr/>
        </p:nvSpPr>
        <p:spPr>
          <a:xfrm>
            <a:off x="1718237" y="5143500"/>
            <a:ext cx="5891948" cy="4650989"/>
          </a:xfrm>
          <a:custGeom>
            <a:avLst/>
            <a:gdLst/>
            <a:ahLst/>
            <a:cxnLst/>
            <a:rect l="l" t="t" r="r" b="b"/>
            <a:pathLst>
              <a:path w="5891948" h="4650989">
                <a:moveTo>
                  <a:pt x="0" y="0"/>
                </a:moveTo>
                <a:lnTo>
                  <a:pt x="5891948" y="0"/>
                </a:lnTo>
                <a:lnTo>
                  <a:pt x="5891948" y="4650989"/>
                </a:lnTo>
                <a:lnTo>
                  <a:pt x="0" y="4650989"/>
                </a:lnTo>
                <a:lnTo>
                  <a:pt x="0" y="0"/>
                </a:lnTo>
                <a:close/>
              </a:path>
            </a:pathLst>
          </a:custGeom>
          <a:blipFill>
            <a:blip r:embed="rId3"/>
            <a:stretch>
              <a:fillRect/>
            </a:stretch>
          </a:blipFill>
        </p:spPr>
      </p:sp>
      <p:sp>
        <p:nvSpPr>
          <p:cNvPr id="4" name="Freeform 4"/>
          <p:cNvSpPr/>
          <p:nvPr/>
        </p:nvSpPr>
        <p:spPr>
          <a:xfrm>
            <a:off x="10774702" y="5143500"/>
            <a:ext cx="6305905" cy="4548888"/>
          </a:xfrm>
          <a:custGeom>
            <a:avLst/>
            <a:gdLst/>
            <a:ahLst/>
            <a:cxnLst/>
            <a:rect l="l" t="t" r="r" b="b"/>
            <a:pathLst>
              <a:path w="6305905" h="4548888">
                <a:moveTo>
                  <a:pt x="0" y="0"/>
                </a:moveTo>
                <a:lnTo>
                  <a:pt x="6305904" y="0"/>
                </a:lnTo>
                <a:lnTo>
                  <a:pt x="6305904" y="4548888"/>
                </a:lnTo>
                <a:lnTo>
                  <a:pt x="0" y="4548888"/>
                </a:lnTo>
                <a:lnTo>
                  <a:pt x="0" y="0"/>
                </a:lnTo>
                <a:close/>
              </a:path>
            </a:pathLst>
          </a:custGeom>
          <a:blipFill>
            <a:blip r:embed="rId4"/>
            <a:stretch>
              <a:fillRect/>
            </a:stretch>
          </a:blipFill>
        </p:spPr>
      </p:sp>
      <p:sp>
        <p:nvSpPr>
          <p:cNvPr id="5" name="AutoShape 5"/>
          <p:cNvSpPr/>
          <p:nvPr/>
        </p:nvSpPr>
        <p:spPr>
          <a:xfrm>
            <a:off x="9144000" y="2550216"/>
            <a:ext cx="0" cy="5885261"/>
          </a:xfrm>
          <a:prstGeom prst="line">
            <a:avLst/>
          </a:prstGeom>
          <a:ln w="38100" cap="flat">
            <a:solidFill>
              <a:srgbClr val="000000"/>
            </a:solidFill>
            <a:prstDash val="solid"/>
            <a:headEnd type="none" w="sm" len="sm"/>
            <a:tailEnd type="none" w="sm" len="sm"/>
          </a:ln>
        </p:spPr>
      </p:sp>
      <p:sp>
        <p:nvSpPr>
          <p:cNvPr id="6" name="Freeform 6"/>
          <p:cNvSpPr/>
          <p:nvPr/>
        </p:nvSpPr>
        <p:spPr>
          <a:xfrm>
            <a:off x="8151700" y="36400"/>
            <a:ext cx="1984600" cy="1984600"/>
          </a:xfrm>
          <a:custGeom>
            <a:avLst/>
            <a:gdLst/>
            <a:ahLst/>
            <a:cxnLst/>
            <a:rect l="l" t="t" r="r" b="b"/>
            <a:pathLst>
              <a:path w="1984600" h="1984600">
                <a:moveTo>
                  <a:pt x="0" y="0"/>
                </a:moveTo>
                <a:lnTo>
                  <a:pt x="1984600" y="0"/>
                </a:lnTo>
                <a:lnTo>
                  <a:pt x="1984600" y="1984600"/>
                </a:lnTo>
                <a:lnTo>
                  <a:pt x="0" y="1984600"/>
                </a:lnTo>
                <a:lnTo>
                  <a:pt x="0" y="0"/>
                </a:lnTo>
                <a:close/>
              </a:path>
            </a:pathLst>
          </a:custGeom>
          <a:blipFill>
            <a:blip r:embed="rId5"/>
            <a:stretch>
              <a:fillRect/>
            </a:stretch>
          </a:blipFill>
        </p:spPr>
      </p:sp>
      <p:sp>
        <p:nvSpPr>
          <p:cNvPr id="7" name="Freeform 7"/>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Freeform 9"/>
          <p:cNvSpPr/>
          <p:nvPr/>
        </p:nvSpPr>
        <p:spPr>
          <a:xfrm>
            <a:off x="1928438" y="120703"/>
            <a:ext cx="5375537" cy="4859026"/>
          </a:xfrm>
          <a:custGeom>
            <a:avLst/>
            <a:gdLst/>
            <a:ahLst/>
            <a:cxnLst/>
            <a:rect l="l" t="t" r="r" b="b"/>
            <a:pathLst>
              <a:path w="5375537" h="4859026">
                <a:moveTo>
                  <a:pt x="0" y="0"/>
                </a:moveTo>
                <a:lnTo>
                  <a:pt x="5375537" y="0"/>
                </a:lnTo>
                <a:lnTo>
                  <a:pt x="5375537" y="4859026"/>
                </a:lnTo>
                <a:lnTo>
                  <a:pt x="0" y="4859026"/>
                </a:lnTo>
                <a:lnTo>
                  <a:pt x="0" y="0"/>
                </a:lnTo>
                <a:close/>
              </a:path>
            </a:pathLst>
          </a:custGeom>
          <a:blipFill>
            <a:blip r:embed="rId8"/>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rot="-7648029">
            <a:off x="14465523" y="8431707"/>
            <a:ext cx="7061148" cy="5751626"/>
          </a:xfrm>
          <a:custGeom>
            <a:avLst/>
            <a:gdLst/>
            <a:ahLst/>
            <a:cxnLst/>
            <a:rect l="l" t="t" r="r" b="b"/>
            <a:pathLst>
              <a:path w="7061148" h="5751626">
                <a:moveTo>
                  <a:pt x="0" y="0"/>
                </a:moveTo>
                <a:lnTo>
                  <a:pt x="7061148" y="0"/>
                </a:lnTo>
                <a:lnTo>
                  <a:pt x="7061148" y="5751626"/>
                </a:lnTo>
                <a:lnTo>
                  <a:pt x="0" y="57516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513884" y="-1935335"/>
            <a:ext cx="7987150" cy="6505897"/>
          </a:xfrm>
          <a:custGeom>
            <a:avLst/>
            <a:gdLst/>
            <a:ahLst/>
            <a:cxnLst/>
            <a:rect l="l" t="t" r="r" b="b"/>
            <a:pathLst>
              <a:path w="7987150" h="6505897">
                <a:moveTo>
                  <a:pt x="0" y="0"/>
                </a:moveTo>
                <a:lnTo>
                  <a:pt x="7987150" y="0"/>
                </a:lnTo>
                <a:lnTo>
                  <a:pt x="7987150" y="6505897"/>
                </a:lnTo>
                <a:lnTo>
                  <a:pt x="0" y="65058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4508595" y="4765047"/>
            <a:ext cx="15961692" cy="13627295"/>
          </a:xfrm>
          <a:custGeom>
            <a:avLst/>
            <a:gdLst/>
            <a:ahLst/>
            <a:cxnLst/>
            <a:rect l="l" t="t" r="r" b="b"/>
            <a:pathLst>
              <a:path w="15961692" h="13627295">
                <a:moveTo>
                  <a:pt x="0" y="0"/>
                </a:moveTo>
                <a:lnTo>
                  <a:pt x="15961692" y="0"/>
                </a:lnTo>
                <a:lnTo>
                  <a:pt x="15961692" y="13627295"/>
                </a:lnTo>
                <a:lnTo>
                  <a:pt x="0" y="13627295"/>
                </a:lnTo>
                <a:lnTo>
                  <a:pt x="0" y="0"/>
                </a:lnTo>
                <a:close/>
              </a:path>
            </a:pathLst>
          </a:custGeom>
          <a:blipFill>
            <a:blip r:embed="rId6"/>
            <a:stretch>
              <a:fillRect/>
            </a:stretch>
          </a:blipFill>
        </p:spPr>
      </p:sp>
      <p:grpSp>
        <p:nvGrpSpPr>
          <p:cNvPr id="5" name="Group 5"/>
          <p:cNvGrpSpPr/>
          <p:nvPr/>
        </p:nvGrpSpPr>
        <p:grpSpPr>
          <a:xfrm>
            <a:off x="2473266" y="2614495"/>
            <a:ext cx="13785524" cy="6541146"/>
            <a:chOff x="0" y="0"/>
            <a:chExt cx="2069487" cy="981959"/>
          </a:xfrm>
        </p:grpSpPr>
        <p:sp>
          <p:nvSpPr>
            <p:cNvPr id="6" name="Freeform 6"/>
            <p:cNvSpPr/>
            <p:nvPr/>
          </p:nvSpPr>
          <p:spPr>
            <a:xfrm>
              <a:off x="0" y="0"/>
              <a:ext cx="2069487" cy="981959"/>
            </a:xfrm>
            <a:custGeom>
              <a:avLst/>
              <a:gdLst/>
              <a:ahLst/>
              <a:cxnLst/>
              <a:rect l="l" t="t" r="r" b="b"/>
              <a:pathLst>
                <a:path w="2069487" h="981959">
                  <a:moveTo>
                    <a:pt x="0" y="0"/>
                  </a:moveTo>
                  <a:lnTo>
                    <a:pt x="2069487" y="0"/>
                  </a:lnTo>
                  <a:lnTo>
                    <a:pt x="2069487" y="981959"/>
                  </a:lnTo>
                  <a:lnTo>
                    <a:pt x="0" y="981959"/>
                  </a:lnTo>
                  <a:close/>
                </a:path>
              </a:pathLst>
            </a:custGeom>
            <a:solidFill>
              <a:srgbClr val="000000">
                <a:alpha val="0"/>
              </a:srgbClr>
            </a:solidFill>
            <a:ln w="38100" cap="sq">
              <a:solidFill>
                <a:srgbClr val="FEFFFF"/>
              </a:solidFill>
              <a:prstDash val="solid"/>
              <a:miter/>
            </a:ln>
          </p:spPr>
        </p:sp>
        <p:sp>
          <p:nvSpPr>
            <p:cNvPr id="7" name="TextBox 7"/>
            <p:cNvSpPr txBox="1"/>
            <p:nvPr/>
          </p:nvSpPr>
          <p:spPr>
            <a:xfrm>
              <a:off x="0" y="-19050"/>
              <a:ext cx="2069487" cy="1001009"/>
            </a:xfrm>
            <a:prstGeom prst="rect">
              <a:avLst/>
            </a:prstGeom>
          </p:spPr>
          <p:txBody>
            <a:bodyPr lIns="50800" tIns="50800" rIns="50800" bIns="50800" rtlCol="0" anchor="ctr"/>
            <a:lstStyle/>
            <a:p>
              <a:pPr algn="ctr">
                <a:lnSpc>
                  <a:spcPts val="2859"/>
                </a:lnSpc>
              </a:pPr>
              <a:endParaRPr/>
            </a:p>
          </p:txBody>
        </p:sp>
      </p:grpSp>
      <p:sp>
        <p:nvSpPr>
          <p:cNvPr id="8" name="TextBox 8"/>
          <p:cNvSpPr txBox="1"/>
          <p:nvPr/>
        </p:nvSpPr>
        <p:spPr>
          <a:xfrm>
            <a:off x="3059322" y="4775441"/>
            <a:ext cx="11906252" cy="2174881"/>
          </a:xfrm>
          <a:prstGeom prst="rect">
            <a:avLst/>
          </a:prstGeom>
        </p:spPr>
        <p:txBody>
          <a:bodyPr lIns="0" tIns="0" rIns="0" bIns="0" rtlCol="0" anchor="t">
            <a:spAutoFit/>
          </a:bodyPr>
          <a:lstStyle/>
          <a:p>
            <a:pPr marL="0" lvl="0" indent="0" algn="ctr">
              <a:lnSpc>
                <a:spcPts val="17632"/>
              </a:lnSpc>
              <a:spcBef>
                <a:spcPct val="0"/>
              </a:spcBef>
            </a:pPr>
            <a:r>
              <a:rPr lang="en-US" sz="12777" spc="1252">
                <a:solidFill>
                  <a:srgbClr val="AD9E64"/>
                </a:solidFill>
                <a:latin typeface="League Spartan"/>
              </a:rPr>
              <a:t>QUESTIONS</a:t>
            </a:r>
          </a:p>
        </p:txBody>
      </p:sp>
      <p:sp>
        <p:nvSpPr>
          <p:cNvPr id="9" name="TextBox 9"/>
          <p:cNvSpPr txBox="1"/>
          <p:nvPr/>
        </p:nvSpPr>
        <p:spPr>
          <a:xfrm>
            <a:off x="3059322" y="3246159"/>
            <a:ext cx="11906252" cy="1367847"/>
          </a:xfrm>
          <a:prstGeom prst="rect">
            <a:avLst/>
          </a:prstGeom>
        </p:spPr>
        <p:txBody>
          <a:bodyPr lIns="0" tIns="0" rIns="0" bIns="0" rtlCol="0" anchor="t">
            <a:spAutoFit/>
          </a:bodyPr>
          <a:lstStyle/>
          <a:p>
            <a:pPr algn="ctr">
              <a:lnSpc>
                <a:spcPts val="11280"/>
              </a:lnSpc>
            </a:pPr>
            <a:r>
              <a:rPr lang="en-US" sz="8173" spc="2002">
                <a:solidFill>
                  <a:srgbClr val="FEFEFE"/>
                </a:solidFill>
                <a:latin typeface="DM Sans"/>
              </a:rPr>
              <a:t>SMART</a:t>
            </a:r>
          </a:p>
        </p:txBody>
      </p:sp>
      <p:sp>
        <p:nvSpPr>
          <p:cNvPr id="10" name="Freeform 10"/>
          <p:cNvSpPr/>
          <p:nvPr/>
        </p:nvSpPr>
        <p:spPr>
          <a:xfrm>
            <a:off x="14454076" y="-3121190"/>
            <a:ext cx="7084041" cy="6048000"/>
          </a:xfrm>
          <a:custGeom>
            <a:avLst/>
            <a:gdLst/>
            <a:ahLst/>
            <a:cxnLst/>
            <a:rect l="l" t="t" r="r" b="b"/>
            <a:pathLst>
              <a:path w="7084041" h="6048000">
                <a:moveTo>
                  <a:pt x="0" y="0"/>
                </a:moveTo>
                <a:lnTo>
                  <a:pt x="7084041" y="0"/>
                </a:lnTo>
                <a:lnTo>
                  <a:pt x="7084041" y="6048000"/>
                </a:lnTo>
                <a:lnTo>
                  <a:pt x="0" y="6048000"/>
                </a:lnTo>
                <a:lnTo>
                  <a:pt x="0" y="0"/>
                </a:lnTo>
                <a:close/>
              </a:path>
            </a:pathLst>
          </a:custGeom>
          <a:blipFill>
            <a:blip r:embed="rId6"/>
            <a:stretch>
              <a:fillRect/>
            </a:stretch>
          </a:blipFill>
        </p:spPr>
      </p:sp>
      <p:sp>
        <p:nvSpPr>
          <p:cNvPr id="11" name="Freeform 11"/>
          <p:cNvSpPr/>
          <p:nvPr/>
        </p:nvSpPr>
        <p:spPr>
          <a:xfrm>
            <a:off x="0" y="8514374"/>
            <a:ext cx="1772626" cy="1772626"/>
          </a:xfrm>
          <a:custGeom>
            <a:avLst/>
            <a:gdLst/>
            <a:ahLst/>
            <a:cxnLst/>
            <a:rect l="l" t="t" r="r" b="b"/>
            <a:pathLst>
              <a:path w="1772626" h="1772626">
                <a:moveTo>
                  <a:pt x="0" y="0"/>
                </a:moveTo>
                <a:lnTo>
                  <a:pt x="1772626" y="0"/>
                </a:lnTo>
                <a:lnTo>
                  <a:pt x="1772626" y="1772626"/>
                </a:lnTo>
                <a:lnTo>
                  <a:pt x="0" y="1772626"/>
                </a:lnTo>
                <a:lnTo>
                  <a:pt x="0" y="0"/>
                </a:lnTo>
                <a:close/>
              </a:path>
            </a:pathLst>
          </a:custGeom>
          <a:blipFill>
            <a:blip r:embed="rId7"/>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grpSp>
        <p:nvGrpSpPr>
          <p:cNvPr id="2" name="Group 2"/>
          <p:cNvGrpSpPr/>
          <p:nvPr/>
        </p:nvGrpSpPr>
        <p:grpSpPr>
          <a:xfrm>
            <a:off x="-5803137" y="-5589191"/>
            <a:ext cx="29360619" cy="20784075"/>
            <a:chOff x="0" y="0"/>
            <a:chExt cx="39147492" cy="27712100"/>
          </a:xfrm>
        </p:grpSpPr>
        <p:sp>
          <p:nvSpPr>
            <p:cNvPr id="3" name="Freeform 3"/>
            <p:cNvSpPr/>
            <p:nvPr/>
          </p:nvSpPr>
          <p:spPr>
            <a:xfrm>
              <a:off x="23583572" y="14424403"/>
              <a:ext cx="15563920" cy="13287697"/>
            </a:xfrm>
            <a:custGeom>
              <a:avLst/>
              <a:gdLst/>
              <a:ahLst/>
              <a:cxnLst/>
              <a:rect l="l" t="t" r="r" b="b"/>
              <a:pathLst>
                <a:path w="15563920" h="13287697">
                  <a:moveTo>
                    <a:pt x="0" y="0"/>
                  </a:moveTo>
                  <a:lnTo>
                    <a:pt x="15563920" y="0"/>
                  </a:lnTo>
                  <a:lnTo>
                    <a:pt x="15563920" y="13287697"/>
                  </a:lnTo>
                  <a:lnTo>
                    <a:pt x="0" y="13287697"/>
                  </a:lnTo>
                  <a:lnTo>
                    <a:pt x="0" y="0"/>
                  </a:lnTo>
                  <a:close/>
                </a:path>
              </a:pathLst>
            </a:custGeom>
            <a:blipFill>
              <a:blip r:embed="rId2"/>
              <a:stretch>
                <a:fillRect/>
              </a:stretch>
            </a:blipFill>
          </p:spPr>
        </p:sp>
        <p:sp>
          <p:nvSpPr>
            <p:cNvPr id="4" name="Freeform 4"/>
            <p:cNvSpPr/>
            <p:nvPr/>
          </p:nvSpPr>
          <p:spPr>
            <a:xfrm>
              <a:off x="0" y="0"/>
              <a:ext cx="15563920" cy="13287697"/>
            </a:xfrm>
            <a:custGeom>
              <a:avLst/>
              <a:gdLst/>
              <a:ahLst/>
              <a:cxnLst/>
              <a:rect l="l" t="t" r="r" b="b"/>
              <a:pathLst>
                <a:path w="15563920" h="13287697">
                  <a:moveTo>
                    <a:pt x="0" y="0"/>
                  </a:moveTo>
                  <a:lnTo>
                    <a:pt x="15563920" y="0"/>
                  </a:lnTo>
                  <a:lnTo>
                    <a:pt x="15563920" y="13287697"/>
                  </a:lnTo>
                  <a:lnTo>
                    <a:pt x="0" y="13287697"/>
                  </a:lnTo>
                  <a:lnTo>
                    <a:pt x="0" y="0"/>
                  </a:lnTo>
                  <a:close/>
                </a:path>
              </a:pathLst>
            </a:custGeom>
            <a:blipFill>
              <a:blip r:embed="rId2"/>
              <a:stretch>
                <a:fillRect/>
              </a:stretch>
            </a:blipFill>
          </p:spPr>
        </p:sp>
      </p:grpSp>
      <p:sp>
        <p:nvSpPr>
          <p:cNvPr id="5" name="Freeform 5"/>
          <p:cNvSpPr/>
          <p:nvPr/>
        </p:nvSpPr>
        <p:spPr>
          <a:xfrm flipH="1" flipV="1">
            <a:off x="1366077" y="4719572"/>
            <a:ext cx="5481797" cy="2152851"/>
          </a:xfrm>
          <a:custGeom>
            <a:avLst/>
            <a:gdLst/>
            <a:ahLst/>
            <a:cxnLst/>
            <a:rect l="l" t="t" r="r" b="b"/>
            <a:pathLst>
              <a:path w="5481797" h="2152851">
                <a:moveTo>
                  <a:pt x="5481797" y="2152852"/>
                </a:moveTo>
                <a:lnTo>
                  <a:pt x="0" y="2152852"/>
                </a:lnTo>
                <a:lnTo>
                  <a:pt x="0" y="0"/>
                </a:lnTo>
                <a:lnTo>
                  <a:pt x="5481797" y="0"/>
                </a:lnTo>
                <a:lnTo>
                  <a:pt x="5481797" y="2152852"/>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a:off x="6643687" y="4719572"/>
            <a:ext cx="5638248" cy="2214294"/>
          </a:xfrm>
          <a:custGeom>
            <a:avLst/>
            <a:gdLst/>
            <a:ahLst/>
            <a:cxnLst/>
            <a:rect l="l" t="t" r="r" b="b"/>
            <a:pathLst>
              <a:path w="5638248" h="2214294">
                <a:moveTo>
                  <a:pt x="0" y="0"/>
                </a:moveTo>
                <a:lnTo>
                  <a:pt x="5638248" y="0"/>
                </a:lnTo>
                <a:lnTo>
                  <a:pt x="5638248" y="2214294"/>
                </a:lnTo>
                <a:lnTo>
                  <a:pt x="0" y="22142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flipH="1" flipV="1">
            <a:off x="12490926" y="4593716"/>
            <a:ext cx="5616769" cy="2205858"/>
          </a:xfrm>
          <a:custGeom>
            <a:avLst/>
            <a:gdLst/>
            <a:ahLst/>
            <a:cxnLst/>
            <a:rect l="l" t="t" r="r" b="b"/>
            <a:pathLst>
              <a:path w="5616769" h="2205858">
                <a:moveTo>
                  <a:pt x="5616770" y="2205859"/>
                </a:moveTo>
                <a:lnTo>
                  <a:pt x="0" y="2205859"/>
                </a:lnTo>
                <a:lnTo>
                  <a:pt x="0" y="0"/>
                </a:lnTo>
                <a:lnTo>
                  <a:pt x="5616770" y="0"/>
                </a:lnTo>
                <a:lnTo>
                  <a:pt x="5616770" y="2205859"/>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6178858" y="34683"/>
            <a:ext cx="5930284" cy="2177042"/>
          </a:xfrm>
          <a:prstGeom prst="rect">
            <a:avLst/>
          </a:prstGeom>
        </p:spPr>
        <p:txBody>
          <a:bodyPr lIns="0" tIns="0" rIns="0" bIns="0" rtlCol="0" anchor="t">
            <a:spAutoFit/>
          </a:bodyPr>
          <a:lstStyle/>
          <a:p>
            <a:pPr marL="0" lvl="0" indent="0" algn="ctr">
              <a:lnSpc>
                <a:spcPts val="8757"/>
              </a:lnSpc>
              <a:spcBef>
                <a:spcPct val="0"/>
              </a:spcBef>
            </a:pPr>
            <a:r>
              <a:rPr lang="en-US" sz="6346" spc="621">
                <a:solidFill>
                  <a:srgbClr val="07345A"/>
                </a:solidFill>
                <a:latin typeface="League Spartan"/>
              </a:rPr>
              <a:t>SMART QUESTIONS</a:t>
            </a:r>
          </a:p>
        </p:txBody>
      </p:sp>
      <p:sp>
        <p:nvSpPr>
          <p:cNvPr id="9" name="TextBox 9"/>
          <p:cNvSpPr txBox="1"/>
          <p:nvPr/>
        </p:nvSpPr>
        <p:spPr>
          <a:xfrm>
            <a:off x="7268906" y="3320685"/>
            <a:ext cx="4120181" cy="957520"/>
          </a:xfrm>
          <a:prstGeom prst="rect">
            <a:avLst/>
          </a:prstGeom>
        </p:spPr>
        <p:txBody>
          <a:bodyPr lIns="0" tIns="0" rIns="0" bIns="0" rtlCol="0" anchor="t">
            <a:spAutoFit/>
          </a:bodyPr>
          <a:lstStyle/>
          <a:p>
            <a:pPr algn="ctr">
              <a:lnSpc>
                <a:spcPts val="2544"/>
              </a:lnSpc>
            </a:pPr>
            <a:r>
              <a:rPr lang="en-US" sz="1817">
                <a:solidFill>
                  <a:srgbClr val="100F0D"/>
                </a:solidFill>
                <a:latin typeface="Arimo Bold"/>
              </a:rPr>
              <a:t>What is the relationship between review ratings and repeat purchases? </a:t>
            </a:r>
          </a:p>
        </p:txBody>
      </p:sp>
      <p:sp>
        <p:nvSpPr>
          <p:cNvPr id="10" name="TextBox 10"/>
          <p:cNvSpPr txBox="1"/>
          <p:nvPr/>
        </p:nvSpPr>
        <p:spPr>
          <a:xfrm>
            <a:off x="7968460" y="2678450"/>
            <a:ext cx="2351079" cy="387196"/>
          </a:xfrm>
          <a:prstGeom prst="rect">
            <a:avLst/>
          </a:prstGeom>
        </p:spPr>
        <p:txBody>
          <a:bodyPr lIns="0" tIns="0" rIns="0" bIns="0" rtlCol="0" anchor="t">
            <a:spAutoFit/>
          </a:bodyPr>
          <a:lstStyle/>
          <a:p>
            <a:pPr algn="ctr">
              <a:lnSpc>
                <a:spcPts val="3075"/>
              </a:lnSpc>
            </a:pPr>
            <a:r>
              <a:rPr lang="en-US" sz="2196">
                <a:solidFill>
                  <a:srgbClr val="00297C"/>
                </a:solidFill>
                <a:latin typeface="Arimo Bold"/>
              </a:rPr>
              <a:t>2</a:t>
            </a:r>
          </a:p>
        </p:txBody>
      </p:sp>
      <p:sp>
        <p:nvSpPr>
          <p:cNvPr id="11" name="TextBox 11"/>
          <p:cNvSpPr txBox="1"/>
          <p:nvPr/>
        </p:nvSpPr>
        <p:spPr>
          <a:xfrm>
            <a:off x="2234428" y="3320685"/>
            <a:ext cx="4120181" cy="1268285"/>
          </a:xfrm>
          <a:prstGeom prst="rect">
            <a:avLst/>
          </a:prstGeom>
        </p:spPr>
        <p:txBody>
          <a:bodyPr lIns="0" tIns="0" rIns="0" bIns="0" rtlCol="0" anchor="t">
            <a:spAutoFit/>
          </a:bodyPr>
          <a:lstStyle/>
          <a:p>
            <a:pPr algn="ctr">
              <a:lnSpc>
                <a:spcPts val="2544"/>
              </a:lnSpc>
            </a:pPr>
            <a:r>
              <a:rPr lang="en-US" sz="1817">
                <a:solidFill>
                  <a:srgbClr val="100F0D"/>
                </a:solidFill>
                <a:latin typeface="Arimo Bold"/>
              </a:rPr>
              <a:t>Which factors (such as customer age, item category, location, etc) have the most significant impact on the purchase amount?</a:t>
            </a:r>
          </a:p>
        </p:txBody>
      </p:sp>
      <p:sp>
        <p:nvSpPr>
          <p:cNvPr id="12" name="TextBox 12"/>
          <p:cNvSpPr txBox="1"/>
          <p:nvPr/>
        </p:nvSpPr>
        <p:spPr>
          <a:xfrm>
            <a:off x="2931436" y="2678450"/>
            <a:ext cx="2351079" cy="387196"/>
          </a:xfrm>
          <a:prstGeom prst="rect">
            <a:avLst/>
          </a:prstGeom>
        </p:spPr>
        <p:txBody>
          <a:bodyPr lIns="0" tIns="0" rIns="0" bIns="0" rtlCol="0" anchor="t">
            <a:spAutoFit/>
          </a:bodyPr>
          <a:lstStyle/>
          <a:p>
            <a:pPr algn="ctr">
              <a:lnSpc>
                <a:spcPts val="3075"/>
              </a:lnSpc>
            </a:pPr>
            <a:r>
              <a:rPr lang="en-US" sz="2196">
                <a:solidFill>
                  <a:srgbClr val="00297C"/>
                </a:solidFill>
                <a:latin typeface="Arimo Bold"/>
              </a:rPr>
              <a:t>1</a:t>
            </a:r>
          </a:p>
        </p:txBody>
      </p:sp>
      <p:sp>
        <p:nvSpPr>
          <p:cNvPr id="13" name="TextBox 13"/>
          <p:cNvSpPr txBox="1"/>
          <p:nvPr/>
        </p:nvSpPr>
        <p:spPr>
          <a:xfrm>
            <a:off x="12490926" y="3132058"/>
            <a:ext cx="4120181" cy="1268285"/>
          </a:xfrm>
          <a:prstGeom prst="rect">
            <a:avLst/>
          </a:prstGeom>
        </p:spPr>
        <p:txBody>
          <a:bodyPr lIns="0" tIns="0" rIns="0" bIns="0" rtlCol="0" anchor="t">
            <a:spAutoFit/>
          </a:bodyPr>
          <a:lstStyle/>
          <a:p>
            <a:pPr algn="ctr">
              <a:lnSpc>
                <a:spcPts val="2544"/>
              </a:lnSpc>
            </a:pPr>
            <a:r>
              <a:rPr lang="en-US" sz="1817">
                <a:solidFill>
                  <a:srgbClr val="100F0D"/>
                </a:solidFill>
                <a:latin typeface="Arimo Bold"/>
              </a:rPr>
              <a:t>Correlation between the Purchase Amount &amp; customer’s Repurchase Behavior and the Product Category</a:t>
            </a:r>
          </a:p>
          <a:p>
            <a:pPr algn="ctr">
              <a:lnSpc>
                <a:spcPts val="2544"/>
              </a:lnSpc>
            </a:pPr>
            <a:endParaRPr lang="en-US" sz="1817">
              <a:solidFill>
                <a:srgbClr val="100F0D"/>
              </a:solidFill>
              <a:latin typeface="Arimo Bold"/>
            </a:endParaRPr>
          </a:p>
        </p:txBody>
      </p:sp>
      <p:sp>
        <p:nvSpPr>
          <p:cNvPr id="14" name="TextBox 14"/>
          <p:cNvSpPr txBox="1"/>
          <p:nvPr/>
        </p:nvSpPr>
        <p:spPr>
          <a:xfrm>
            <a:off x="13367345" y="2678450"/>
            <a:ext cx="2351079" cy="387196"/>
          </a:xfrm>
          <a:prstGeom prst="rect">
            <a:avLst/>
          </a:prstGeom>
        </p:spPr>
        <p:txBody>
          <a:bodyPr lIns="0" tIns="0" rIns="0" bIns="0" rtlCol="0" anchor="t">
            <a:spAutoFit/>
          </a:bodyPr>
          <a:lstStyle/>
          <a:p>
            <a:pPr algn="ctr">
              <a:lnSpc>
                <a:spcPts val="3075"/>
              </a:lnSpc>
            </a:pPr>
            <a:r>
              <a:rPr lang="en-US" sz="2196">
                <a:solidFill>
                  <a:srgbClr val="00297C"/>
                </a:solidFill>
                <a:latin typeface="Arimo Bold"/>
              </a:rPr>
              <a:t>3</a:t>
            </a:r>
          </a:p>
        </p:txBody>
      </p:sp>
      <p:sp>
        <p:nvSpPr>
          <p:cNvPr id="15" name="Freeform 15"/>
          <p:cNvSpPr/>
          <p:nvPr/>
        </p:nvSpPr>
        <p:spPr>
          <a:xfrm>
            <a:off x="16303400" y="8266000"/>
            <a:ext cx="1984600" cy="1984600"/>
          </a:xfrm>
          <a:custGeom>
            <a:avLst/>
            <a:gdLst/>
            <a:ahLst/>
            <a:cxnLst/>
            <a:rect l="l" t="t" r="r" b="b"/>
            <a:pathLst>
              <a:path w="1984600" h="1984600">
                <a:moveTo>
                  <a:pt x="0" y="0"/>
                </a:moveTo>
                <a:lnTo>
                  <a:pt x="1984600" y="0"/>
                </a:lnTo>
                <a:lnTo>
                  <a:pt x="1984600" y="1984600"/>
                </a:lnTo>
                <a:lnTo>
                  <a:pt x="0" y="1984600"/>
                </a:lnTo>
                <a:lnTo>
                  <a:pt x="0" y="0"/>
                </a:lnTo>
                <a:close/>
              </a:path>
            </a:pathLst>
          </a:custGeom>
          <a:blipFill>
            <a:blip r:embed="rId5"/>
            <a:stretch>
              <a:fillRect/>
            </a:stretch>
          </a:blipFill>
        </p:spPr>
      </p:sp>
      <p:sp>
        <p:nvSpPr>
          <p:cNvPr id="16" name="TextBox 16"/>
          <p:cNvSpPr txBox="1"/>
          <p:nvPr/>
        </p:nvSpPr>
        <p:spPr>
          <a:xfrm>
            <a:off x="2046885" y="5164420"/>
            <a:ext cx="4120181" cy="1007300"/>
          </a:xfrm>
          <a:prstGeom prst="rect">
            <a:avLst/>
          </a:prstGeom>
        </p:spPr>
        <p:txBody>
          <a:bodyPr lIns="0" tIns="0" rIns="0" bIns="0" rtlCol="0" anchor="t">
            <a:spAutoFit/>
          </a:bodyPr>
          <a:lstStyle/>
          <a:p>
            <a:pPr algn="ctr">
              <a:lnSpc>
                <a:spcPts val="2544"/>
              </a:lnSpc>
            </a:pPr>
            <a:r>
              <a:rPr lang="en-US" sz="1817">
                <a:solidFill>
                  <a:srgbClr val="FFFFFF"/>
                </a:solidFill>
                <a:latin typeface="Arimo Bold"/>
              </a:rPr>
              <a:t>Objectives: Identify the key features that influence the purchase amount.</a:t>
            </a:r>
          </a:p>
          <a:p>
            <a:pPr algn="ctr">
              <a:lnSpc>
                <a:spcPts val="2964"/>
              </a:lnSpc>
            </a:pPr>
            <a:endParaRPr lang="en-US" sz="1817">
              <a:solidFill>
                <a:srgbClr val="FFFFFF"/>
              </a:solidFill>
              <a:latin typeface="Arimo Bold"/>
            </a:endParaRPr>
          </a:p>
        </p:txBody>
      </p:sp>
      <p:sp>
        <p:nvSpPr>
          <p:cNvPr id="17" name="TextBox 17"/>
          <p:cNvSpPr txBox="1"/>
          <p:nvPr/>
        </p:nvSpPr>
        <p:spPr>
          <a:xfrm>
            <a:off x="7677605" y="5179493"/>
            <a:ext cx="3570411" cy="1620081"/>
          </a:xfrm>
          <a:prstGeom prst="rect">
            <a:avLst/>
          </a:prstGeom>
        </p:spPr>
        <p:txBody>
          <a:bodyPr lIns="0" tIns="0" rIns="0" bIns="0" rtlCol="0" anchor="t">
            <a:spAutoFit/>
          </a:bodyPr>
          <a:lstStyle/>
          <a:p>
            <a:pPr algn="ctr">
              <a:lnSpc>
                <a:spcPts val="2568"/>
              </a:lnSpc>
            </a:pPr>
            <a:r>
              <a:rPr lang="en-US" sz="1834">
                <a:solidFill>
                  <a:srgbClr val="FFFFFF"/>
                </a:solidFill>
                <a:latin typeface="Arimo Bold"/>
              </a:rPr>
              <a:t>Using this analysis, we reveal if higher-rated products or services lead to more repeat purchases, indicating customer satisfaction.</a:t>
            </a:r>
          </a:p>
        </p:txBody>
      </p:sp>
      <p:sp>
        <p:nvSpPr>
          <p:cNvPr id="18" name="TextBox 18"/>
          <p:cNvSpPr txBox="1"/>
          <p:nvPr/>
        </p:nvSpPr>
        <p:spPr>
          <a:xfrm>
            <a:off x="13239221" y="5064149"/>
            <a:ext cx="4120181" cy="953960"/>
          </a:xfrm>
          <a:prstGeom prst="rect">
            <a:avLst/>
          </a:prstGeom>
        </p:spPr>
        <p:txBody>
          <a:bodyPr lIns="0" tIns="0" rIns="0" bIns="0" rtlCol="0" anchor="t">
            <a:spAutoFit/>
          </a:bodyPr>
          <a:lstStyle/>
          <a:p>
            <a:pPr algn="ctr">
              <a:lnSpc>
                <a:spcPts val="2544"/>
              </a:lnSpc>
            </a:pPr>
            <a:r>
              <a:rPr lang="en-US" sz="1817">
                <a:solidFill>
                  <a:srgbClr val="FFFFFF"/>
                </a:solidFill>
                <a:latin typeface="Arimo Bold"/>
              </a:rPr>
              <a:t>how the amount spent on purchases is related to customer loyalty and the type of products they buy.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a:off x="10853278" y="2615657"/>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243554" y="-1718684"/>
            <a:ext cx="5643741" cy="4114800"/>
          </a:xfrm>
          <a:custGeom>
            <a:avLst/>
            <a:gdLst/>
            <a:ahLst/>
            <a:cxnLst/>
            <a:rect l="l" t="t" r="r" b="b"/>
            <a:pathLst>
              <a:path w="5643741" h="4114800">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400186" y="1477236"/>
            <a:ext cx="6915784" cy="4719956"/>
          </a:xfrm>
          <a:prstGeom prst="rect">
            <a:avLst/>
          </a:prstGeom>
        </p:spPr>
        <p:txBody>
          <a:bodyPr lIns="0" tIns="0" rIns="0" bIns="0" rtlCol="0" anchor="t">
            <a:spAutoFit/>
          </a:bodyPr>
          <a:lstStyle/>
          <a:p>
            <a:pPr>
              <a:lnSpc>
                <a:spcPts val="12319"/>
              </a:lnSpc>
            </a:pPr>
            <a:r>
              <a:rPr lang="en-US" sz="8799" spc="-149">
                <a:solidFill>
                  <a:srgbClr val="FFFFFF"/>
                </a:solidFill>
                <a:latin typeface="Poppins Bold"/>
              </a:rPr>
              <a:t>Smart Question - 1</a:t>
            </a:r>
          </a:p>
          <a:p>
            <a:pPr>
              <a:lnSpc>
                <a:spcPts val="12319"/>
              </a:lnSpc>
            </a:pPr>
            <a:endParaRPr lang="en-US" sz="8799" spc="-149">
              <a:solidFill>
                <a:srgbClr val="FFFFFF"/>
              </a:solidFill>
              <a:latin typeface="Poppins Bold"/>
            </a:endParaRPr>
          </a:p>
        </p:txBody>
      </p:sp>
      <p:sp>
        <p:nvSpPr>
          <p:cNvPr id="5" name="TextBox 5"/>
          <p:cNvSpPr txBox="1"/>
          <p:nvPr/>
        </p:nvSpPr>
        <p:spPr>
          <a:xfrm>
            <a:off x="775107" y="5367221"/>
            <a:ext cx="9822003" cy="1022064"/>
          </a:xfrm>
          <a:prstGeom prst="rect">
            <a:avLst/>
          </a:prstGeom>
        </p:spPr>
        <p:txBody>
          <a:bodyPr lIns="0" tIns="0" rIns="0" bIns="0" rtlCol="0" anchor="t">
            <a:spAutoFit/>
          </a:bodyPr>
          <a:lstStyle/>
          <a:p>
            <a:pPr>
              <a:lnSpc>
                <a:spcPts val="4090"/>
              </a:lnSpc>
            </a:pPr>
            <a:r>
              <a:rPr lang="en-US" sz="2556">
                <a:solidFill>
                  <a:srgbClr val="D9D9D9"/>
                </a:solidFill>
                <a:latin typeface="Poppins"/>
              </a:rPr>
              <a:t>Which factors (such as Gender, customer age, location) have the most significant impact on the purchase amount?</a:t>
            </a:r>
          </a:p>
        </p:txBody>
      </p:sp>
      <p:grpSp>
        <p:nvGrpSpPr>
          <p:cNvPr id="6" name="Group 6"/>
          <p:cNvGrpSpPr/>
          <p:nvPr/>
        </p:nvGrpSpPr>
        <p:grpSpPr>
          <a:xfrm>
            <a:off x="0" y="9998267"/>
            <a:ext cx="9144000" cy="288733"/>
            <a:chOff x="0" y="0"/>
            <a:chExt cx="2408296" cy="76045"/>
          </a:xfrm>
        </p:grpSpPr>
        <p:sp>
          <p:nvSpPr>
            <p:cNvPr id="7" name="Freeform 7"/>
            <p:cNvSpPr/>
            <p:nvPr/>
          </p:nvSpPr>
          <p:spPr>
            <a:xfrm>
              <a:off x="0" y="0"/>
              <a:ext cx="2408296" cy="76045"/>
            </a:xfrm>
            <a:custGeom>
              <a:avLst/>
              <a:gdLst/>
              <a:ahLst/>
              <a:cxnLst/>
              <a:rect l="l" t="t" r="r" b="b"/>
              <a:pathLst>
                <a:path w="2408296" h="76045">
                  <a:moveTo>
                    <a:pt x="0" y="0"/>
                  </a:moveTo>
                  <a:lnTo>
                    <a:pt x="2408296" y="0"/>
                  </a:lnTo>
                  <a:lnTo>
                    <a:pt x="2408296" y="76045"/>
                  </a:lnTo>
                  <a:lnTo>
                    <a:pt x="0" y="76045"/>
                  </a:lnTo>
                  <a:close/>
                </a:path>
              </a:pathLst>
            </a:custGeom>
            <a:solidFill>
              <a:srgbClr val="AD9E64"/>
            </a:solidFill>
          </p:spPr>
        </p:sp>
        <p:sp>
          <p:nvSpPr>
            <p:cNvPr id="8" name="TextBox 8"/>
            <p:cNvSpPr txBox="1"/>
            <p:nvPr/>
          </p:nvSpPr>
          <p:spPr>
            <a:xfrm>
              <a:off x="0" y="-38100"/>
              <a:ext cx="2408296"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43098" y="7638255"/>
            <a:ext cx="11286020" cy="991125"/>
          </a:xfrm>
          <a:prstGeom prst="rect">
            <a:avLst/>
          </a:prstGeom>
        </p:spPr>
        <p:txBody>
          <a:bodyPr lIns="0" tIns="0" rIns="0" bIns="0" rtlCol="0" anchor="t">
            <a:spAutoFit/>
          </a:bodyPr>
          <a:lstStyle/>
          <a:p>
            <a:pPr algn="ctr">
              <a:lnSpc>
                <a:spcPts val="3955"/>
              </a:lnSpc>
              <a:spcBef>
                <a:spcPct val="0"/>
              </a:spcBef>
            </a:pPr>
            <a:r>
              <a:rPr lang="en-US" sz="3042">
                <a:solidFill>
                  <a:srgbClr val="AD9E64"/>
                </a:solidFill>
                <a:latin typeface="Open Sauce"/>
              </a:rPr>
              <a:t>Objectives: Identify the key features that influence the purchase amount.</a:t>
            </a:r>
          </a:p>
        </p:txBody>
      </p:sp>
      <p:sp>
        <p:nvSpPr>
          <p:cNvPr id="10" name="Freeform 10"/>
          <p:cNvSpPr/>
          <p:nvPr/>
        </p:nvSpPr>
        <p:spPr>
          <a:xfrm>
            <a:off x="16267000" y="0"/>
            <a:ext cx="1984600" cy="1984600"/>
          </a:xfrm>
          <a:custGeom>
            <a:avLst/>
            <a:gdLst/>
            <a:ahLst/>
            <a:cxnLst/>
            <a:rect l="l" t="t" r="r" b="b"/>
            <a:pathLst>
              <a:path w="1984600" h="1984600">
                <a:moveTo>
                  <a:pt x="0" y="0"/>
                </a:moveTo>
                <a:lnTo>
                  <a:pt x="1984600" y="0"/>
                </a:lnTo>
                <a:lnTo>
                  <a:pt x="1984600" y="1984600"/>
                </a:lnTo>
                <a:lnTo>
                  <a:pt x="0" y="1984600"/>
                </a:lnTo>
                <a:lnTo>
                  <a:pt x="0" y="0"/>
                </a:lnTo>
                <a:close/>
              </a:path>
            </a:pathLst>
          </a:custGeom>
          <a:blipFill>
            <a:blip r:embed="rId6"/>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3389554" y="7241006"/>
            <a:ext cx="11508893" cy="1140282"/>
          </a:xfrm>
          <a:custGeom>
            <a:avLst/>
            <a:gdLst/>
            <a:ahLst/>
            <a:cxnLst/>
            <a:rect l="l" t="t" r="r" b="b"/>
            <a:pathLst>
              <a:path w="11508893" h="1140282">
                <a:moveTo>
                  <a:pt x="0" y="0"/>
                </a:moveTo>
                <a:lnTo>
                  <a:pt x="11508892" y="0"/>
                </a:lnTo>
                <a:lnTo>
                  <a:pt x="11508892" y="1140282"/>
                </a:lnTo>
                <a:lnTo>
                  <a:pt x="0" y="1140282"/>
                </a:lnTo>
                <a:lnTo>
                  <a:pt x="0" y="0"/>
                </a:lnTo>
                <a:close/>
              </a:path>
            </a:pathLst>
          </a:custGeom>
          <a:blipFill>
            <a:blip r:embed="rId2"/>
            <a:stretch>
              <a:fillRect/>
            </a:stretch>
          </a:blipFill>
        </p:spPr>
      </p:sp>
      <p:sp>
        <p:nvSpPr>
          <p:cNvPr id="3" name="Freeform 3"/>
          <p:cNvSpPr/>
          <p:nvPr/>
        </p:nvSpPr>
        <p:spPr>
          <a:xfrm>
            <a:off x="5552928" y="1028700"/>
            <a:ext cx="7182143" cy="5814725"/>
          </a:xfrm>
          <a:custGeom>
            <a:avLst/>
            <a:gdLst/>
            <a:ahLst/>
            <a:cxnLst/>
            <a:rect l="l" t="t" r="r" b="b"/>
            <a:pathLst>
              <a:path w="7182143" h="5814725">
                <a:moveTo>
                  <a:pt x="0" y="0"/>
                </a:moveTo>
                <a:lnTo>
                  <a:pt x="7182144" y="0"/>
                </a:lnTo>
                <a:lnTo>
                  <a:pt x="7182144" y="5814725"/>
                </a:lnTo>
                <a:lnTo>
                  <a:pt x="0" y="5814725"/>
                </a:lnTo>
                <a:lnTo>
                  <a:pt x="0" y="0"/>
                </a:lnTo>
                <a:close/>
              </a:path>
            </a:pathLst>
          </a:custGeom>
          <a:blipFill>
            <a:blip r:embed="rId3"/>
            <a:stretch>
              <a:fillRect/>
            </a:stretch>
          </a:blipFill>
        </p:spPr>
      </p:sp>
      <p:sp>
        <p:nvSpPr>
          <p:cNvPr id="4" name="Freeform 4"/>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16075362" y="122464"/>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6"/>
            <a:stretch>
              <a:fillRect/>
            </a:stretch>
          </a:blipFill>
        </p:spPr>
      </p:sp>
      <p:sp>
        <p:nvSpPr>
          <p:cNvPr id="6" name="Freeform 6"/>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5F0EA"/>
        </a:solidFill>
        <a:effectLst/>
      </p:bgPr>
    </p:bg>
    <p:spTree>
      <p:nvGrpSpPr>
        <p:cNvPr id="1" name=""/>
        <p:cNvGrpSpPr/>
        <p:nvPr/>
      </p:nvGrpSpPr>
      <p:grpSpPr>
        <a:xfrm>
          <a:off x="0" y="0"/>
          <a:ext cx="0" cy="0"/>
          <a:chOff x="0" y="0"/>
          <a:chExt cx="0" cy="0"/>
        </a:xfrm>
      </p:grpSpPr>
      <p:sp>
        <p:nvSpPr>
          <p:cNvPr id="2" name="Freeform 2"/>
          <p:cNvSpPr/>
          <p:nvPr/>
        </p:nvSpPr>
        <p:spPr>
          <a:xfrm>
            <a:off x="4043265" y="1028700"/>
            <a:ext cx="9100554" cy="5856474"/>
          </a:xfrm>
          <a:custGeom>
            <a:avLst/>
            <a:gdLst/>
            <a:ahLst/>
            <a:cxnLst/>
            <a:rect l="l" t="t" r="r" b="b"/>
            <a:pathLst>
              <a:path w="9100554" h="5856474">
                <a:moveTo>
                  <a:pt x="0" y="0"/>
                </a:moveTo>
                <a:lnTo>
                  <a:pt x="9100555" y="0"/>
                </a:lnTo>
                <a:lnTo>
                  <a:pt x="9100555" y="5856474"/>
                </a:lnTo>
                <a:lnTo>
                  <a:pt x="0" y="5856474"/>
                </a:lnTo>
                <a:lnTo>
                  <a:pt x="0" y="0"/>
                </a:lnTo>
                <a:close/>
              </a:path>
            </a:pathLst>
          </a:custGeom>
          <a:blipFill>
            <a:blip r:embed="rId2"/>
            <a:stretch>
              <a:fillRect/>
            </a:stretch>
          </a:blipFill>
        </p:spPr>
      </p:sp>
      <p:sp>
        <p:nvSpPr>
          <p:cNvPr id="3" name="Freeform 3"/>
          <p:cNvSpPr/>
          <p:nvPr/>
        </p:nvSpPr>
        <p:spPr>
          <a:xfrm>
            <a:off x="3699180" y="7107945"/>
            <a:ext cx="10889640" cy="2400231"/>
          </a:xfrm>
          <a:custGeom>
            <a:avLst/>
            <a:gdLst/>
            <a:ahLst/>
            <a:cxnLst/>
            <a:rect l="l" t="t" r="r" b="b"/>
            <a:pathLst>
              <a:path w="10889640" h="2400231">
                <a:moveTo>
                  <a:pt x="0" y="0"/>
                </a:moveTo>
                <a:lnTo>
                  <a:pt x="10889640" y="0"/>
                </a:lnTo>
                <a:lnTo>
                  <a:pt x="10889640" y="2400232"/>
                </a:lnTo>
                <a:lnTo>
                  <a:pt x="0" y="2400232"/>
                </a:lnTo>
                <a:lnTo>
                  <a:pt x="0" y="0"/>
                </a:lnTo>
                <a:close/>
              </a:path>
            </a:pathLst>
          </a:custGeom>
          <a:blipFill>
            <a:blip r:embed="rId3"/>
            <a:stretch>
              <a:fillRect/>
            </a:stretch>
          </a:blipFill>
        </p:spPr>
      </p:sp>
      <p:sp>
        <p:nvSpPr>
          <p:cNvPr id="4" name="Freeform 4"/>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124325" y="8074362"/>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6"/>
            <a:stretch>
              <a:fillRect/>
            </a:stretch>
          </a:blipFill>
        </p:spPr>
      </p:sp>
      <p:sp>
        <p:nvSpPr>
          <p:cNvPr id="6" name="Freeform 6"/>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6075362"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4"/>
            <a:stretch>
              <a:fillRect/>
            </a:stretch>
          </a:blipFill>
        </p:spPr>
      </p:sp>
      <p:sp>
        <p:nvSpPr>
          <p:cNvPr id="4" name="Freeform 4"/>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4593723" y="523636"/>
            <a:ext cx="9100554" cy="5856474"/>
          </a:xfrm>
          <a:custGeom>
            <a:avLst/>
            <a:gdLst/>
            <a:ahLst/>
            <a:cxnLst/>
            <a:rect l="l" t="t" r="r" b="b"/>
            <a:pathLst>
              <a:path w="9100554" h="5856474">
                <a:moveTo>
                  <a:pt x="0" y="0"/>
                </a:moveTo>
                <a:lnTo>
                  <a:pt x="9100554" y="0"/>
                </a:lnTo>
                <a:lnTo>
                  <a:pt x="9100554" y="5856475"/>
                </a:lnTo>
                <a:lnTo>
                  <a:pt x="0" y="5856475"/>
                </a:lnTo>
                <a:lnTo>
                  <a:pt x="0" y="0"/>
                </a:lnTo>
                <a:close/>
              </a:path>
            </a:pathLst>
          </a:custGeom>
          <a:blipFill>
            <a:blip r:embed="rId5"/>
            <a:stretch>
              <a:fillRect/>
            </a:stretch>
          </a:blipFill>
        </p:spPr>
      </p:sp>
      <p:sp>
        <p:nvSpPr>
          <p:cNvPr id="6" name="Freeform 6"/>
          <p:cNvSpPr/>
          <p:nvPr/>
        </p:nvSpPr>
        <p:spPr>
          <a:xfrm>
            <a:off x="3618557" y="6738457"/>
            <a:ext cx="11050885" cy="2032874"/>
          </a:xfrm>
          <a:custGeom>
            <a:avLst/>
            <a:gdLst/>
            <a:ahLst/>
            <a:cxnLst/>
            <a:rect l="l" t="t" r="r" b="b"/>
            <a:pathLst>
              <a:path w="11050885" h="2032874">
                <a:moveTo>
                  <a:pt x="0" y="0"/>
                </a:moveTo>
                <a:lnTo>
                  <a:pt x="11050886" y="0"/>
                </a:lnTo>
                <a:lnTo>
                  <a:pt x="11050886" y="2032874"/>
                </a:lnTo>
                <a:lnTo>
                  <a:pt x="0" y="2032874"/>
                </a:lnTo>
                <a:lnTo>
                  <a:pt x="0" y="0"/>
                </a:lnTo>
                <a:close/>
              </a:path>
            </a:pathLst>
          </a:custGeom>
          <a:blipFill>
            <a:blip r:embed="rId6"/>
            <a:stretch>
              <a:fillRect/>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TextBox 2"/>
          <p:cNvSpPr txBox="1"/>
          <p:nvPr/>
        </p:nvSpPr>
        <p:spPr>
          <a:xfrm>
            <a:off x="4658045" y="1060483"/>
            <a:ext cx="8971909" cy="1152155"/>
          </a:xfrm>
          <a:prstGeom prst="rect">
            <a:avLst/>
          </a:prstGeom>
        </p:spPr>
        <p:txBody>
          <a:bodyPr lIns="0" tIns="0" rIns="0" bIns="0" rtlCol="0" anchor="t">
            <a:spAutoFit/>
          </a:bodyPr>
          <a:lstStyle/>
          <a:p>
            <a:pPr marL="0" lvl="0" indent="0" algn="ctr">
              <a:lnSpc>
                <a:spcPts val="7602"/>
              </a:lnSpc>
            </a:pPr>
            <a:r>
              <a:rPr lang="en-US" sz="8174" spc="882">
                <a:solidFill>
                  <a:srgbClr val="07345A"/>
                </a:solidFill>
                <a:latin typeface="Codec Pro ExtraBold"/>
              </a:rPr>
              <a:t>CONCLUSIONS</a:t>
            </a:r>
          </a:p>
        </p:txBody>
      </p:sp>
      <p:grpSp>
        <p:nvGrpSpPr>
          <p:cNvPr id="3" name="Group 3"/>
          <p:cNvGrpSpPr/>
          <p:nvPr/>
        </p:nvGrpSpPr>
        <p:grpSpPr>
          <a:xfrm rot="826432">
            <a:off x="-18353104" y="-3567159"/>
            <a:ext cx="21026341" cy="12831921"/>
            <a:chOff x="0" y="0"/>
            <a:chExt cx="5537802" cy="3379601"/>
          </a:xfrm>
        </p:grpSpPr>
        <p:sp>
          <p:nvSpPr>
            <p:cNvPr id="4" name="Freeform 4"/>
            <p:cNvSpPr/>
            <p:nvPr/>
          </p:nvSpPr>
          <p:spPr>
            <a:xfrm>
              <a:off x="0" y="0"/>
              <a:ext cx="5537802" cy="3379601"/>
            </a:xfrm>
            <a:custGeom>
              <a:avLst/>
              <a:gdLst/>
              <a:ahLst/>
              <a:cxnLst/>
              <a:rect l="l" t="t" r="r" b="b"/>
              <a:pathLst>
                <a:path w="5537802" h="3379601">
                  <a:moveTo>
                    <a:pt x="0" y="0"/>
                  </a:moveTo>
                  <a:lnTo>
                    <a:pt x="5537802" y="0"/>
                  </a:lnTo>
                  <a:lnTo>
                    <a:pt x="5537802" y="3379601"/>
                  </a:lnTo>
                  <a:lnTo>
                    <a:pt x="0" y="3379601"/>
                  </a:lnTo>
                  <a:close/>
                </a:path>
              </a:pathLst>
            </a:custGeom>
            <a:solidFill>
              <a:srgbClr val="07345A"/>
            </a:solidFill>
          </p:spPr>
        </p:sp>
        <p:sp>
          <p:nvSpPr>
            <p:cNvPr id="5" name="TextBox 5"/>
            <p:cNvSpPr txBox="1"/>
            <p:nvPr/>
          </p:nvSpPr>
          <p:spPr>
            <a:xfrm>
              <a:off x="0" y="-19050"/>
              <a:ext cx="5537802" cy="3398651"/>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rot="773821">
            <a:off x="3741572" y="-4834013"/>
            <a:ext cx="313833" cy="8482349"/>
            <a:chOff x="0" y="0"/>
            <a:chExt cx="82656" cy="2234034"/>
          </a:xfrm>
        </p:grpSpPr>
        <p:sp>
          <p:nvSpPr>
            <p:cNvPr id="7" name="Freeform 7"/>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AD9E64"/>
            </a:solidFill>
          </p:spPr>
        </p:sp>
        <p:sp>
          <p:nvSpPr>
            <p:cNvPr id="8" name="TextBox 8"/>
            <p:cNvSpPr txBox="1"/>
            <p:nvPr/>
          </p:nvSpPr>
          <p:spPr>
            <a:xfrm>
              <a:off x="0" y="-19050"/>
              <a:ext cx="82656" cy="2253084"/>
            </a:xfrm>
            <a:prstGeom prst="rect">
              <a:avLst/>
            </a:prstGeom>
          </p:spPr>
          <p:txBody>
            <a:bodyPr lIns="50800" tIns="50800" rIns="50800" bIns="50800" rtlCol="0" anchor="ctr"/>
            <a:lstStyle/>
            <a:p>
              <a:pPr algn="ctr">
                <a:lnSpc>
                  <a:spcPts val="2859"/>
                </a:lnSpc>
              </a:pPr>
              <a:endParaRPr/>
            </a:p>
          </p:txBody>
        </p:sp>
      </p:grpSp>
      <p:sp>
        <p:nvSpPr>
          <p:cNvPr id="9" name="Freeform 9"/>
          <p:cNvSpPr/>
          <p:nvPr/>
        </p:nvSpPr>
        <p:spPr>
          <a:xfrm>
            <a:off x="450896"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2"/>
            <a:stretch>
              <a:fillRect/>
            </a:stretch>
          </a:blipFill>
        </p:spPr>
      </p:sp>
      <p:sp>
        <p:nvSpPr>
          <p:cNvPr id="10" name="TextBox 10"/>
          <p:cNvSpPr txBox="1"/>
          <p:nvPr/>
        </p:nvSpPr>
        <p:spPr>
          <a:xfrm>
            <a:off x="3898489" y="4106862"/>
            <a:ext cx="11527620" cy="2044700"/>
          </a:xfrm>
          <a:prstGeom prst="rect">
            <a:avLst/>
          </a:prstGeom>
        </p:spPr>
        <p:txBody>
          <a:bodyPr lIns="0" tIns="0" rIns="0" bIns="0" rtlCol="0" anchor="t">
            <a:spAutoFit/>
          </a:bodyPr>
          <a:lstStyle/>
          <a:p>
            <a:pPr algn="ctr">
              <a:lnSpc>
                <a:spcPts val="3249"/>
              </a:lnSpc>
              <a:spcBef>
                <a:spcPct val="0"/>
              </a:spcBef>
            </a:pPr>
            <a:r>
              <a:rPr lang="en-US" sz="2499">
                <a:solidFill>
                  <a:srgbClr val="000000"/>
                </a:solidFill>
                <a:latin typeface="Canva Sans"/>
              </a:rPr>
              <a:t>After a comprehensive analysis, it seems that Age, Gender, and Location don't greatly effect how much individuals spend on items. Even after going deep into the data, there's no apparent correlation between these criteria and the amount paid. This implies that other factors may have a greater impact on how much people decide to buy.</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a:off x="10853278" y="2615657"/>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243554" y="-1718684"/>
            <a:ext cx="5643741" cy="4114800"/>
          </a:xfrm>
          <a:custGeom>
            <a:avLst/>
            <a:gdLst/>
            <a:ahLst/>
            <a:cxnLst/>
            <a:rect l="l" t="t" r="r" b="b"/>
            <a:pathLst>
              <a:path w="5643741" h="4114800">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400186" y="1477236"/>
            <a:ext cx="6915784" cy="4719956"/>
          </a:xfrm>
          <a:prstGeom prst="rect">
            <a:avLst/>
          </a:prstGeom>
        </p:spPr>
        <p:txBody>
          <a:bodyPr lIns="0" tIns="0" rIns="0" bIns="0" rtlCol="0" anchor="t">
            <a:spAutoFit/>
          </a:bodyPr>
          <a:lstStyle/>
          <a:p>
            <a:pPr>
              <a:lnSpc>
                <a:spcPts val="12319"/>
              </a:lnSpc>
            </a:pPr>
            <a:r>
              <a:rPr lang="en-US" sz="8799" spc="-149">
                <a:solidFill>
                  <a:srgbClr val="FFFFFF"/>
                </a:solidFill>
                <a:latin typeface="Poppins Bold"/>
              </a:rPr>
              <a:t>Smart Question - 2</a:t>
            </a:r>
          </a:p>
          <a:p>
            <a:pPr>
              <a:lnSpc>
                <a:spcPts val="12319"/>
              </a:lnSpc>
            </a:pPr>
            <a:endParaRPr lang="en-US" sz="8799" spc="-149">
              <a:solidFill>
                <a:srgbClr val="FFFFFF"/>
              </a:solidFill>
              <a:latin typeface="Poppins Bold"/>
            </a:endParaRPr>
          </a:p>
        </p:txBody>
      </p:sp>
      <p:sp>
        <p:nvSpPr>
          <p:cNvPr id="5" name="TextBox 5"/>
          <p:cNvSpPr txBox="1"/>
          <p:nvPr/>
        </p:nvSpPr>
        <p:spPr>
          <a:xfrm>
            <a:off x="775107" y="5367221"/>
            <a:ext cx="9822003" cy="1022064"/>
          </a:xfrm>
          <a:prstGeom prst="rect">
            <a:avLst/>
          </a:prstGeom>
        </p:spPr>
        <p:txBody>
          <a:bodyPr lIns="0" tIns="0" rIns="0" bIns="0" rtlCol="0" anchor="t">
            <a:spAutoFit/>
          </a:bodyPr>
          <a:lstStyle/>
          <a:p>
            <a:pPr>
              <a:lnSpc>
                <a:spcPts val="4090"/>
              </a:lnSpc>
            </a:pPr>
            <a:r>
              <a:rPr lang="en-US" sz="2556">
                <a:solidFill>
                  <a:srgbClr val="D9D9D9"/>
                </a:solidFill>
                <a:latin typeface="Poppins Bold"/>
              </a:rPr>
              <a:t>What is the relationship between review ratings and repeat purchases?</a:t>
            </a:r>
          </a:p>
        </p:txBody>
      </p:sp>
      <p:grpSp>
        <p:nvGrpSpPr>
          <p:cNvPr id="6" name="Group 6"/>
          <p:cNvGrpSpPr/>
          <p:nvPr/>
        </p:nvGrpSpPr>
        <p:grpSpPr>
          <a:xfrm>
            <a:off x="0" y="9998267"/>
            <a:ext cx="9144000" cy="288733"/>
            <a:chOff x="0" y="0"/>
            <a:chExt cx="2408296" cy="76045"/>
          </a:xfrm>
        </p:grpSpPr>
        <p:sp>
          <p:nvSpPr>
            <p:cNvPr id="7" name="Freeform 7"/>
            <p:cNvSpPr/>
            <p:nvPr/>
          </p:nvSpPr>
          <p:spPr>
            <a:xfrm>
              <a:off x="0" y="0"/>
              <a:ext cx="2408296" cy="76045"/>
            </a:xfrm>
            <a:custGeom>
              <a:avLst/>
              <a:gdLst/>
              <a:ahLst/>
              <a:cxnLst/>
              <a:rect l="l" t="t" r="r" b="b"/>
              <a:pathLst>
                <a:path w="2408296" h="76045">
                  <a:moveTo>
                    <a:pt x="0" y="0"/>
                  </a:moveTo>
                  <a:lnTo>
                    <a:pt x="2408296" y="0"/>
                  </a:lnTo>
                  <a:lnTo>
                    <a:pt x="2408296" y="76045"/>
                  </a:lnTo>
                  <a:lnTo>
                    <a:pt x="0" y="76045"/>
                  </a:lnTo>
                  <a:close/>
                </a:path>
              </a:pathLst>
            </a:custGeom>
            <a:solidFill>
              <a:srgbClr val="AD9E64"/>
            </a:solidFill>
          </p:spPr>
        </p:sp>
        <p:sp>
          <p:nvSpPr>
            <p:cNvPr id="8" name="TextBox 8"/>
            <p:cNvSpPr txBox="1"/>
            <p:nvPr/>
          </p:nvSpPr>
          <p:spPr>
            <a:xfrm>
              <a:off x="0" y="-38100"/>
              <a:ext cx="2408296"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215068" y="7269539"/>
            <a:ext cx="11286020" cy="2162267"/>
          </a:xfrm>
          <a:prstGeom prst="rect">
            <a:avLst/>
          </a:prstGeom>
        </p:spPr>
        <p:txBody>
          <a:bodyPr lIns="0" tIns="0" rIns="0" bIns="0" rtlCol="0" anchor="t">
            <a:spAutoFit/>
          </a:bodyPr>
          <a:lstStyle/>
          <a:p>
            <a:pPr algn="ctr">
              <a:lnSpc>
                <a:spcPts val="2915"/>
              </a:lnSpc>
            </a:pPr>
            <a:r>
              <a:rPr lang="en-US" sz="2242" spc="219">
                <a:solidFill>
                  <a:srgbClr val="AD9E64"/>
                </a:solidFill>
                <a:latin typeface="Open Sauce"/>
              </a:rPr>
              <a:t>Objectives: </a:t>
            </a:r>
          </a:p>
          <a:p>
            <a:pPr algn="ctr">
              <a:lnSpc>
                <a:spcPts val="2915"/>
              </a:lnSpc>
            </a:pPr>
            <a:r>
              <a:rPr lang="en-US" sz="2242" spc="219">
                <a:solidFill>
                  <a:srgbClr val="AD9E64"/>
                </a:solidFill>
                <a:latin typeface="Open Sauce"/>
              </a:rPr>
              <a:t>Using this analysis, we reveal if higher-rated products or services lead to more repeat purchases, indicating customer satisfaction.We also analyze how negative reviews influence repeat purchases compared to positive reviews.</a:t>
            </a:r>
          </a:p>
          <a:p>
            <a:pPr algn="ctr">
              <a:lnSpc>
                <a:spcPts val="2915"/>
              </a:lnSpc>
              <a:spcBef>
                <a:spcPct val="0"/>
              </a:spcBef>
            </a:pPr>
            <a:endParaRPr lang="en-US" sz="2242" spc="219">
              <a:solidFill>
                <a:srgbClr val="AD9E64"/>
              </a:solidFill>
              <a:latin typeface="Open Sauce"/>
            </a:endParaRPr>
          </a:p>
        </p:txBody>
      </p:sp>
      <p:sp>
        <p:nvSpPr>
          <p:cNvPr id="10" name="Freeform 10"/>
          <p:cNvSpPr/>
          <p:nvPr/>
        </p:nvSpPr>
        <p:spPr>
          <a:xfrm>
            <a:off x="16267000" y="0"/>
            <a:ext cx="1984600" cy="1984600"/>
          </a:xfrm>
          <a:custGeom>
            <a:avLst/>
            <a:gdLst/>
            <a:ahLst/>
            <a:cxnLst/>
            <a:rect l="l" t="t" r="r" b="b"/>
            <a:pathLst>
              <a:path w="1984600" h="1984600">
                <a:moveTo>
                  <a:pt x="0" y="0"/>
                </a:moveTo>
                <a:lnTo>
                  <a:pt x="1984600" y="0"/>
                </a:lnTo>
                <a:lnTo>
                  <a:pt x="1984600" y="1984600"/>
                </a:lnTo>
                <a:lnTo>
                  <a:pt x="0" y="1984600"/>
                </a:lnTo>
                <a:lnTo>
                  <a:pt x="0" y="0"/>
                </a:lnTo>
                <a:close/>
              </a:path>
            </a:pathLst>
          </a:custGeom>
          <a:blipFill>
            <a:blip r:embed="rId6"/>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a:off x="11422830" y="5693878"/>
            <a:ext cx="11672940" cy="9965773"/>
          </a:xfrm>
          <a:custGeom>
            <a:avLst/>
            <a:gdLst/>
            <a:ahLst/>
            <a:cxnLst/>
            <a:rect l="l" t="t" r="r" b="b"/>
            <a:pathLst>
              <a:path w="11672940" h="9965773">
                <a:moveTo>
                  <a:pt x="0" y="0"/>
                </a:moveTo>
                <a:lnTo>
                  <a:pt x="11672940" y="0"/>
                </a:lnTo>
                <a:lnTo>
                  <a:pt x="11672940" y="9965772"/>
                </a:lnTo>
                <a:lnTo>
                  <a:pt x="0" y="9965772"/>
                </a:lnTo>
                <a:lnTo>
                  <a:pt x="0" y="0"/>
                </a:lnTo>
                <a:close/>
              </a:path>
            </a:pathLst>
          </a:custGeom>
          <a:blipFill>
            <a:blip r:embed="rId2"/>
            <a:stretch>
              <a:fillRect/>
            </a:stretch>
          </a:blipFill>
        </p:spPr>
      </p:sp>
      <p:grpSp>
        <p:nvGrpSpPr>
          <p:cNvPr id="3" name="Group 3"/>
          <p:cNvGrpSpPr/>
          <p:nvPr/>
        </p:nvGrpSpPr>
        <p:grpSpPr>
          <a:xfrm>
            <a:off x="3205271" y="4005429"/>
            <a:ext cx="1593285" cy="5252871"/>
            <a:chOff x="0" y="0"/>
            <a:chExt cx="419631" cy="1383472"/>
          </a:xfrm>
        </p:grpSpPr>
        <p:sp>
          <p:nvSpPr>
            <p:cNvPr id="4" name="Freeform 4"/>
            <p:cNvSpPr/>
            <p:nvPr/>
          </p:nvSpPr>
          <p:spPr>
            <a:xfrm>
              <a:off x="0" y="0"/>
              <a:ext cx="419631" cy="1383472"/>
            </a:xfrm>
            <a:custGeom>
              <a:avLst/>
              <a:gdLst/>
              <a:ahLst/>
              <a:cxnLst/>
              <a:rect l="l" t="t" r="r" b="b"/>
              <a:pathLst>
                <a:path w="419631" h="1383472">
                  <a:moveTo>
                    <a:pt x="0" y="0"/>
                  </a:moveTo>
                  <a:lnTo>
                    <a:pt x="419631" y="0"/>
                  </a:lnTo>
                  <a:lnTo>
                    <a:pt x="419631" y="1383472"/>
                  </a:lnTo>
                  <a:lnTo>
                    <a:pt x="0" y="1383472"/>
                  </a:lnTo>
                  <a:close/>
                </a:path>
              </a:pathLst>
            </a:custGeom>
            <a:solidFill>
              <a:srgbClr val="AD9E64"/>
            </a:solidFill>
          </p:spPr>
        </p:sp>
        <p:sp>
          <p:nvSpPr>
            <p:cNvPr id="5" name="TextBox 5"/>
            <p:cNvSpPr txBox="1"/>
            <p:nvPr/>
          </p:nvSpPr>
          <p:spPr>
            <a:xfrm>
              <a:off x="0" y="-19050"/>
              <a:ext cx="419631" cy="1402522"/>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3608025" y="4458816"/>
            <a:ext cx="6747720" cy="4371335"/>
            <a:chOff x="0" y="0"/>
            <a:chExt cx="1777177" cy="1151298"/>
          </a:xfrm>
        </p:grpSpPr>
        <p:sp>
          <p:nvSpPr>
            <p:cNvPr id="7" name="Freeform 7"/>
            <p:cNvSpPr/>
            <p:nvPr/>
          </p:nvSpPr>
          <p:spPr>
            <a:xfrm>
              <a:off x="0" y="0"/>
              <a:ext cx="1777177" cy="1151298"/>
            </a:xfrm>
            <a:custGeom>
              <a:avLst/>
              <a:gdLst/>
              <a:ahLst/>
              <a:cxnLst/>
              <a:rect l="l" t="t" r="r" b="b"/>
              <a:pathLst>
                <a:path w="1777177" h="1151298">
                  <a:moveTo>
                    <a:pt x="0" y="0"/>
                  </a:moveTo>
                  <a:lnTo>
                    <a:pt x="1777177" y="0"/>
                  </a:lnTo>
                  <a:lnTo>
                    <a:pt x="1777177" y="1151298"/>
                  </a:lnTo>
                  <a:lnTo>
                    <a:pt x="0" y="1151298"/>
                  </a:lnTo>
                  <a:close/>
                </a:path>
              </a:pathLst>
            </a:custGeom>
            <a:solidFill>
              <a:srgbClr val="FDFBFB"/>
            </a:solidFill>
          </p:spPr>
        </p:sp>
        <p:sp>
          <p:nvSpPr>
            <p:cNvPr id="8" name="TextBox 8"/>
            <p:cNvSpPr txBox="1"/>
            <p:nvPr/>
          </p:nvSpPr>
          <p:spPr>
            <a:xfrm>
              <a:off x="0" y="-19050"/>
              <a:ext cx="1777177" cy="1170348"/>
            </a:xfrm>
            <a:prstGeom prst="rect">
              <a:avLst/>
            </a:prstGeom>
          </p:spPr>
          <p:txBody>
            <a:bodyPr lIns="50800" tIns="50800" rIns="50800" bIns="50800" rtlCol="0" anchor="ctr"/>
            <a:lstStyle/>
            <a:p>
              <a:pPr algn="ctr">
                <a:lnSpc>
                  <a:spcPts val="2859"/>
                </a:lnSpc>
              </a:pPr>
              <a:endParaRPr/>
            </a:p>
          </p:txBody>
        </p:sp>
      </p:grpSp>
      <p:sp>
        <p:nvSpPr>
          <p:cNvPr id="9" name="Freeform 9"/>
          <p:cNvSpPr/>
          <p:nvPr/>
        </p:nvSpPr>
        <p:spPr>
          <a:xfrm>
            <a:off x="12293008" y="43740"/>
            <a:ext cx="5994992" cy="8830150"/>
          </a:xfrm>
          <a:custGeom>
            <a:avLst/>
            <a:gdLst/>
            <a:ahLst/>
            <a:cxnLst/>
            <a:rect l="l" t="t" r="r" b="b"/>
            <a:pathLst>
              <a:path w="5994992" h="8830150">
                <a:moveTo>
                  <a:pt x="0" y="0"/>
                </a:moveTo>
                <a:lnTo>
                  <a:pt x="5994992" y="0"/>
                </a:lnTo>
                <a:lnTo>
                  <a:pt x="5994992" y="8830151"/>
                </a:lnTo>
                <a:lnTo>
                  <a:pt x="0" y="8830151"/>
                </a:lnTo>
                <a:lnTo>
                  <a:pt x="0" y="0"/>
                </a:lnTo>
                <a:close/>
              </a:path>
            </a:pathLst>
          </a:custGeom>
          <a:blipFill>
            <a:blip r:embed="rId3"/>
            <a:stretch>
              <a:fillRect l="-90808" r="-71044"/>
            </a:stretch>
          </a:blipFill>
        </p:spPr>
      </p:sp>
      <p:sp>
        <p:nvSpPr>
          <p:cNvPr id="10" name="TextBox 10"/>
          <p:cNvSpPr txBox="1"/>
          <p:nvPr/>
        </p:nvSpPr>
        <p:spPr>
          <a:xfrm>
            <a:off x="2257688" y="616722"/>
            <a:ext cx="7925420" cy="3072614"/>
          </a:xfrm>
          <a:prstGeom prst="rect">
            <a:avLst/>
          </a:prstGeom>
        </p:spPr>
        <p:txBody>
          <a:bodyPr lIns="0" tIns="0" rIns="0" bIns="0" rtlCol="0" anchor="t">
            <a:spAutoFit/>
          </a:bodyPr>
          <a:lstStyle/>
          <a:p>
            <a:pPr marL="0" lvl="0" indent="0" algn="ctr">
              <a:lnSpc>
                <a:spcPts val="12314"/>
              </a:lnSpc>
              <a:spcBef>
                <a:spcPct val="0"/>
              </a:spcBef>
            </a:pPr>
            <a:r>
              <a:rPr lang="en-US" sz="8923" spc="874">
                <a:solidFill>
                  <a:srgbClr val="AD9E64"/>
                </a:solidFill>
                <a:latin typeface="League Spartan"/>
              </a:rPr>
              <a:t>ABOUT THE DATASET</a:t>
            </a:r>
          </a:p>
        </p:txBody>
      </p:sp>
      <p:sp>
        <p:nvSpPr>
          <p:cNvPr id="11" name="TextBox 11"/>
          <p:cNvSpPr txBox="1"/>
          <p:nvPr/>
        </p:nvSpPr>
        <p:spPr>
          <a:xfrm>
            <a:off x="3608025" y="4269269"/>
            <a:ext cx="6747720" cy="4693278"/>
          </a:xfrm>
          <a:prstGeom prst="rect">
            <a:avLst/>
          </a:prstGeom>
        </p:spPr>
        <p:txBody>
          <a:bodyPr lIns="0" tIns="0" rIns="0" bIns="0" rtlCol="0" anchor="t">
            <a:spAutoFit/>
          </a:bodyPr>
          <a:lstStyle/>
          <a:p>
            <a:pPr>
              <a:lnSpc>
                <a:spcPts val="2765"/>
              </a:lnSpc>
            </a:pPr>
            <a:endParaRPr/>
          </a:p>
          <a:p>
            <a:pPr marL="491233" lvl="1" indent="-245617">
              <a:lnSpc>
                <a:spcPts val="3185"/>
              </a:lnSpc>
              <a:buFont typeface="Arial"/>
              <a:buChar char="•"/>
            </a:pPr>
            <a:r>
              <a:rPr lang="en-US" sz="2275">
                <a:solidFill>
                  <a:srgbClr val="100F0D"/>
                </a:solidFill>
                <a:latin typeface="Arimo Bold"/>
              </a:rPr>
              <a:t>Comprehensive Details:</a:t>
            </a:r>
            <a:r>
              <a:rPr lang="en-US" sz="2275">
                <a:solidFill>
                  <a:srgbClr val="100F0D"/>
                </a:solidFill>
                <a:latin typeface="Arimo"/>
              </a:rPr>
              <a:t> Includes demographics (age, gender) and shopping habits (purchase history, payment methods, purchase frequency).</a:t>
            </a:r>
          </a:p>
          <a:p>
            <a:pPr marL="491233" lvl="1" indent="-245617">
              <a:lnSpc>
                <a:spcPts val="3185"/>
              </a:lnSpc>
              <a:buFont typeface="Arial"/>
              <a:buChar char="•"/>
            </a:pPr>
            <a:r>
              <a:rPr lang="en-US" sz="2275">
                <a:solidFill>
                  <a:srgbClr val="100F0D"/>
                </a:solidFill>
                <a:latin typeface="Arimo Semi-Bold"/>
              </a:rPr>
              <a:t>Consumer Insights</a:t>
            </a:r>
            <a:r>
              <a:rPr lang="en-US" sz="2275">
                <a:solidFill>
                  <a:srgbClr val="100F0D"/>
                </a:solidFill>
                <a:latin typeface="Arimo"/>
              </a:rPr>
              <a:t>: 3,900 records on shopping behaviors and demographics.</a:t>
            </a:r>
          </a:p>
          <a:p>
            <a:pPr marL="491233" lvl="1" indent="-245617">
              <a:lnSpc>
                <a:spcPts val="3185"/>
              </a:lnSpc>
              <a:buFont typeface="Arial"/>
              <a:buChar char="•"/>
            </a:pPr>
            <a:r>
              <a:rPr lang="en-US" sz="2275">
                <a:solidFill>
                  <a:srgbClr val="100F0D"/>
                </a:solidFill>
                <a:latin typeface="Arimo Semi-Bold"/>
              </a:rPr>
              <a:t>Learning Tool</a:t>
            </a:r>
            <a:r>
              <a:rPr lang="en-US" sz="2275">
                <a:solidFill>
                  <a:srgbClr val="100F0D"/>
                </a:solidFill>
                <a:latin typeface="Arimo"/>
              </a:rPr>
              <a:t>: Ideal for practicing data analysis skills.</a:t>
            </a:r>
          </a:p>
          <a:p>
            <a:pPr marL="491233" lvl="1" indent="-245617">
              <a:lnSpc>
                <a:spcPts val="3185"/>
              </a:lnSpc>
              <a:buFont typeface="Arial"/>
              <a:buChar char="•"/>
            </a:pPr>
            <a:r>
              <a:rPr lang="en-US" sz="2275">
                <a:solidFill>
                  <a:srgbClr val="100F0D"/>
                </a:solidFill>
                <a:latin typeface="Arimo Semi-Bold"/>
              </a:rPr>
              <a:t>Kaggle Access</a:t>
            </a:r>
            <a:r>
              <a:rPr lang="en-US" sz="2275">
                <a:solidFill>
                  <a:srgbClr val="100F0D"/>
                </a:solidFill>
                <a:latin typeface="Arimo"/>
              </a:rPr>
              <a:t>: Available for exploration on Kaggle's platform.</a:t>
            </a:r>
          </a:p>
          <a:p>
            <a:pPr>
              <a:lnSpc>
                <a:spcPts val="2765"/>
              </a:lnSpc>
            </a:pPr>
            <a:endParaRPr lang="en-US" sz="2275">
              <a:solidFill>
                <a:srgbClr val="100F0D"/>
              </a:solidFill>
              <a:latin typeface="Arimo"/>
            </a:endParaRPr>
          </a:p>
        </p:txBody>
      </p:sp>
      <p:sp>
        <p:nvSpPr>
          <p:cNvPr id="12" name="Freeform 12"/>
          <p:cNvSpPr/>
          <p:nvPr/>
        </p:nvSpPr>
        <p:spPr>
          <a:xfrm>
            <a:off x="16254117" y="8241358"/>
            <a:ext cx="2033883" cy="2033883"/>
          </a:xfrm>
          <a:custGeom>
            <a:avLst/>
            <a:gdLst/>
            <a:ahLst/>
            <a:cxnLst/>
            <a:rect l="l" t="t" r="r" b="b"/>
            <a:pathLst>
              <a:path w="2033883" h="2033883">
                <a:moveTo>
                  <a:pt x="0" y="0"/>
                </a:moveTo>
                <a:lnTo>
                  <a:pt x="2033883" y="0"/>
                </a:lnTo>
                <a:lnTo>
                  <a:pt x="2033883" y="2033884"/>
                </a:lnTo>
                <a:lnTo>
                  <a:pt x="0" y="2033884"/>
                </a:lnTo>
                <a:lnTo>
                  <a:pt x="0" y="0"/>
                </a:lnTo>
                <a:close/>
              </a:path>
            </a:pathLst>
          </a:custGeom>
          <a:blipFill>
            <a:blip r:embed="rId4"/>
            <a:stretch>
              <a:fillRect/>
            </a:stretch>
          </a:blipFill>
        </p:spPr>
      </p:sp>
      <p:grpSp>
        <p:nvGrpSpPr>
          <p:cNvPr id="13" name="Group 13"/>
          <p:cNvGrpSpPr/>
          <p:nvPr/>
        </p:nvGrpSpPr>
        <p:grpSpPr>
          <a:xfrm>
            <a:off x="10355746" y="5143500"/>
            <a:ext cx="2613061" cy="2273181"/>
            <a:chOff x="0" y="0"/>
            <a:chExt cx="3484082" cy="3030908"/>
          </a:xfrm>
        </p:grpSpPr>
        <p:grpSp>
          <p:nvGrpSpPr>
            <p:cNvPr id="14" name="Group 14"/>
            <p:cNvGrpSpPr/>
            <p:nvPr/>
          </p:nvGrpSpPr>
          <p:grpSpPr>
            <a:xfrm>
              <a:off x="0" y="0"/>
              <a:ext cx="3484082" cy="3030908"/>
              <a:chOff x="0" y="0"/>
              <a:chExt cx="991873" cy="862860"/>
            </a:xfrm>
          </p:grpSpPr>
          <p:sp>
            <p:nvSpPr>
              <p:cNvPr id="15" name="Freeform 15"/>
              <p:cNvSpPr/>
              <p:nvPr/>
            </p:nvSpPr>
            <p:spPr>
              <a:xfrm>
                <a:off x="0" y="0"/>
                <a:ext cx="991873" cy="862860"/>
              </a:xfrm>
              <a:custGeom>
                <a:avLst/>
                <a:gdLst/>
                <a:ahLst/>
                <a:cxnLst/>
                <a:rect l="l" t="t" r="r" b="b"/>
                <a:pathLst>
                  <a:path w="991873" h="862860">
                    <a:moveTo>
                      <a:pt x="0" y="0"/>
                    </a:moveTo>
                    <a:lnTo>
                      <a:pt x="991873" y="0"/>
                    </a:lnTo>
                    <a:lnTo>
                      <a:pt x="991873" y="862860"/>
                    </a:lnTo>
                    <a:lnTo>
                      <a:pt x="0" y="862860"/>
                    </a:lnTo>
                    <a:close/>
                  </a:path>
                </a:pathLst>
              </a:custGeom>
              <a:solidFill>
                <a:srgbClr val="07345A"/>
              </a:solidFill>
              <a:ln w="9525" cap="sq">
                <a:solidFill>
                  <a:srgbClr val="AD9E64"/>
                </a:solidFill>
                <a:prstDash val="solid"/>
                <a:miter/>
              </a:ln>
            </p:spPr>
          </p:sp>
          <p:sp>
            <p:nvSpPr>
              <p:cNvPr id="16" name="TextBox 16"/>
              <p:cNvSpPr txBox="1"/>
              <p:nvPr/>
            </p:nvSpPr>
            <p:spPr>
              <a:xfrm>
                <a:off x="0" y="-38100"/>
                <a:ext cx="991873" cy="900960"/>
              </a:xfrm>
              <a:prstGeom prst="rect">
                <a:avLst/>
              </a:prstGeom>
            </p:spPr>
            <p:txBody>
              <a:bodyPr lIns="50800" tIns="50800" rIns="50800" bIns="50800" rtlCol="0" anchor="ctr"/>
              <a:lstStyle/>
              <a:p>
                <a:pPr algn="ctr">
                  <a:lnSpc>
                    <a:spcPts val="3483"/>
                  </a:lnSpc>
                </a:pPr>
                <a:endParaRPr/>
              </a:p>
            </p:txBody>
          </p:sp>
        </p:grpSp>
        <p:sp>
          <p:nvSpPr>
            <p:cNvPr id="17" name="TextBox 17"/>
            <p:cNvSpPr txBox="1"/>
            <p:nvPr/>
          </p:nvSpPr>
          <p:spPr>
            <a:xfrm>
              <a:off x="527421" y="210089"/>
              <a:ext cx="2253940" cy="1055951"/>
            </a:xfrm>
            <a:prstGeom prst="rect">
              <a:avLst/>
            </a:prstGeom>
          </p:spPr>
          <p:txBody>
            <a:bodyPr lIns="0" tIns="0" rIns="0" bIns="0" rtlCol="0" anchor="t">
              <a:spAutoFit/>
            </a:bodyPr>
            <a:lstStyle/>
            <a:p>
              <a:pPr algn="ctr">
                <a:lnSpc>
                  <a:spcPts val="6672"/>
                </a:lnSpc>
              </a:pPr>
              <a:r>
                <a:rPr lang="en-US" sz="4835">
                  <a:solidFill>
                    <a:srgbClr val="FFFFFF"/>
                  </a:solidFill>
                  <a:latin typeface="DM Sans Bold"/>
                </a:rPr>
                <a:t>3900</a:t>
              </a:r>
            </a:p>
          </p:txBody>
        </p:sp>
        <p:sp>
          <p:nvSpPr>
            <p:cNvPr id="18" name="TextBox 18"/>
            <p:cNvSpPr txBox="1"/>
            <p:nvPr/>
          </p:nvSpPr>
          <p:spPr>
            <a:xfrm>
              <a:off x="108746" y="1909695"/>
              <a:ext cx="3091289" cy="610355"/>
            </a:xfrm>
            <a:prstGeom prst="rect">
              <a:avLst/>
            </a:prstGeom>
          </p:spPr>
          <p:txBody>
            <a:bodyPr lIns="0" tIns="0" rIns="0" bIns="0" rtlCol="0" anchor="t">
              <a:spAutoFit/>
            </a:bodyPr>
            <a:lstStyle/>
            <a:p>
              <a:pPr algn="ctr">
                <a:lnSpc>
                  <a:spcPts val="3847"/>
                </a:lnSpc>
              </a:pPr>
              <a:r>
                <a:rPr lang="en-US" sz="2787">
                  <a:solidFill>
                    <a:srgbClr val="FEFEFE"/>
                  </a:solidFill>
                  <a:latin typeface="DM Sans Bold"/>
                </a:rPr>
                <a:t>ROWS</a:t>
              </a:r>
            </a:p>
          </p:txBody>
        </p:sp>
        <p:sp>
          <p:nvSpPr>
            <p:cNvPr id="19" name="AutoShape 19"/>
            <p:cNvSpPr/>
            <p:nvPr/>
          </p:nvSpPr>
          <p:spPr>
            <a:xfrm flipV="1">
              <a:off x="185641" y="1540854"/>
              <a:ext cx="2937500" cy="0"/>
            </a:xfrm>
            <a:prstGeom prst="line">
              <a:avLst/>
            </a:prstGeom>
            <a:ln w="50800" cap="flat">
              <a:solidFill>
                <a:srgbClr val="FFFFFF"/>
              </a:solidFill>
              <a:prstDash val="solid"/>
              <a:headEnd type="none" w="sm" len="sm"/>
              <a:tailEnd type="none" w="sm" len="sm"/>
            </a:ln>
          </p:spPr>
        </p:sp>
      </p:grpSp>
      <p:grpSp>
        <p:nvGrpSpPr>
          <p:cNvPr id="20" name="Group 20"/>
          <p:cNvGrpSpPr/>
          <p:nvPr/>
        </p:nvGrpSpPr>
        <p:grpSpPr>
          <a:xfrm>
            <a:off x="10355746" y="2868838"/>
            <a:ext cx="2613061" cy="2273181"/>
            <a:chOff x="0" y="0"/>
            <a:chExt cx="3484082" cy="3030908"/>
          </a:xfrm>
        </p:grpSpPr>
        <p:grpSp>
          <p:nvGrpSpPr>
            <p:cNvPr id="21" name="Group 21"/>
            <p:cNvGrpSpPr/>
            <p:nvPr/>
          </p:nvGrpSpPr>
          <p:grpSpPr>
            <a:xfrm>
              <a:off x="0" y="0"/>
              <a:ext cx="3484082" cy="3030908"/>
              <a:chOff x="0" y="0"/>
              <a:chExt cx="991873" cy="862860"/>
            </a:xfrm>
          </p:grpSpPr>
          <p:sp>
            <p:nvSpPr>
              <p:cNvPr id="22" name="Freeform 22"/>
              <p:cNvSpPr/>
              <p:nvPr/>
            </p:nvSpPr>
            <p:spPr>
              <a:xfrm>
                <a:off x="0" y="0"/>
                <a:ext cx="991873" cy="862860"/>
              </a:xfrm>
              <a:custGeom>
                <a:avLst/>
                <a:gdLst/>
                <a:ahLst/>
                <a:cxnLst/>
                <a:rect l="l" t="t" r="r" b="b"/>
                <a:pathLst>
                  <a:path w="991873" h="862860">
                    <a:moveTo>
                      <a:pt x="0" y="0"/>
                    </a:moveTo>
                    <a:lnTo>
                      <a:pt x="991873" y="0"/>
                    </a:lnTo>
                    <a:lnTo>
                      <a:pt x="991873" y="862860"/>
                    </a:lnTo>
                    <a:lnTo>
                      <a:pt x="0" y="862860"/>
                    </a:lnTo>
                    <a:close/>
                  </a:path>
                </a:pathLst>
              </a:custGeom>
              <a:solidFill>
                <a:srgbClr val="07345A"/>
              </a:solidFill>
              <a:ln w="9525" cap="sq">
                <a:solidFill>
                  <a:srgbClr val="AD9E64"/>
                </a:solidFill>
                <a:prstDash val="solid"/>
                <a:miter/>
              </a:ln>
            </p:spPr>
          </p:sp>
          <p:sp>
            <p:nvSpPr>
              <p:cNvPr id="23" name="TextBox 23"/>
              <p:cNvSpPr txBox="1"/>
              <p:nvPr/>
            </p:nvSpPr>
            <p:spPr>
              <a:xfrm>
                <a:off x="0" y="-38100"/>
                <a:ext cx="991873" cy="900960"/>
              </a:xfrm>
              <a:prstGeom prst="rect">
                <a:avLst/>
              </a:prstGeom>
            </p:spPr>
            <p:txBody>
              <a:bodyPr lIns="50800" tIns="50800" rIns="50800" bIns="50800" rtlCol="0" anchor="ctr"/>
              <a:lstStyle/>
              <a:p>
                <a:pPr algn="ctr">
                  <a:lnSpc>
                    <a:spcPts val="3483"/>
                  </a:lnSpc>
                </a:pPr>
                <a:endParaRPr/>
              </a:p>
            </p:txBody>
          </p:sp>
        </p:grpSp>
        <p:sp>
          <p:nvSpPr>
            <p:cNvPr id="24" name="TextBox 24"/>
            <p:cNvSpPr txBox="1"/>
            <p:nvPr/>
          </p:nvSpPr>
          <p:spPr>
            <a:xfrm>
              <a:off x="615071" y="400503"/>
              <a:ext cx="2253940" cy="1055951"/>
            </a:xfrm>
            <a:prstGeom prst="rect">
              <a:avLst/>
            </a:prstGeom>
          </p:spPr>
          <p:txBody>
            <a:bodyPr lIns="0" tIns="0" rIns="0" bIns="0" rtlCol="0" anchor="t">
              <a:spAutoFit/>
            </a:bodyPr>
            <a:lstStyle/>
            <a:p>
              <a:pPr algn="ctr">
                <a:lnSpc>
                  <a:spcPts val="6672"/>
                </a:lnSpc>
              </a:pPr>
              <a:r>
                <a:rPr lang="en-US" sz="4835">
                  <a:solidFill>
                    <a:srgbClr val="FEFEFE"/>
                  </a:solidFill>
                  <a:latin typeface="DM Sans Bold"/>
                </a:rPr>
                <a:t>19</a:t>
              </a:r>
            </a:p>
          </p:txBody>
        </p:sp>
        <p:sp>
          <p:nvSpPr>
            <p:cNvPr id="25" name="TextBox 25"/>
            <p:cNvSpPr txBox="1"/>
            <p:nvPr/>
          </p:nvSpPr>
          <p:spPr>
            <a:xfrm>
              <a:off x="392793" y="2076066"/>
              <a:ext cx="3091289" cy="543299"/>
            </a:xfrm>
            <a:prstGeom prst="rect">
              <a:avLst/>
            </a:prstGeom>
          </p:spPr>
          <p:txBody>
            <a:bodyPr lIns="0" tIns="0" rIns="0" bIns="0" rtlCol="0" anchor="t">
              <a:spAutoFit/>
            </a:bodyPr>
            <a:lstStyle/>
            <a:p>
              <a:pPr algn="ctr">
                <a:lnSpc>
                  <a:spcPts val="3433"/>
                </a:lnSpc>
              </a:pPr>
              <a:r>
                <a:rPr lang="en-US" sz="2487">
                  <a:solidFill>
                    <a:srgbClr val="FEFEFE"/>
                  </a:solidFill>
                  <a:latin typeface="DM Sans Bold"/>
                </a:rPr>
                <a:t>COLUMNS</a:t>
              </a:r>
            </a:p>
          </p:txBody>
        </p:sp>
        <p:sp>
          <p:nvSpPr>
            <p:cNvPr id="26" name="AutoShape 26"/>
            <p:cNvSpPr/>
            <p:nvPr/>
          </p:nvSpPr>
          <p:spPr>
            <a:xfrm>
              <a:off x="273291" y="1540854"/>
              <a:ext cx="2937500" cy="0"/>
            </a:xfrm>
            <a:prstGeom prst="line">
              <a:avLst/>
            </a:prstGeom>
            <a:ln w="50800" cap="flat">
              <a:solidFill>
                <a:srgbClr val="FFFFFF"/>
              </a:solidFill>
              <a:prstDash val="solid"/>
              <a:headEnd type="none" w="sm" len="sm"/>
              <a:tailEnd type="none" w="sm" len="sm"/>
            </a:ln>
          </p:spPr>
        </p:sp>
      </p:grpSp>
      <p:grpSp>
        <p:nvGrpSpPr>
          <p:cNvPr id="27" name="Group 27"/>
          <p:cNvGrpSpPr/>
          <p:nvPr/>
        </p:nvGrpSpPr>
        <p:grpSpPr>
          <a:xfrm>
            <a:off x="10355746" y="7416681"/>
            <a:ext cx="2613061" cy="2673231"/>
            <a:chOff x="0" y="0"/>
            <a:chExt cx="3484082" cy="3564308"/>
          </a:xfrm>
        </p:grpSpPr>
        <p:grpSp>
          <p:nvGrpSpPr>
            <p:cNvPr id="28" name="Group 28"/>
            <p:cNvGrpSpPr/>
            <p:nvPr/>
          </p:nvGrpSpPr>
          <p:grpSpPr>
            <a:xfrm>
              <a:off x="0" y="0"/>
              <a:ext cx="3484082" cy="3564308"/>
              <a:chOff x="0" y="0"/>
              <a:chExt cx="991873" cy="1014712"/>
            </a:xfrm>
          </p:grpSpPr>
          <p:sp>
            <p:nvSpPr>
              <p:cNvPr id="29" name="Freeform 29"/>
              <p:cNvSpPr/>
              <p:nvPr/>
            </p:nvSpPr>
            <p:spPr>
              <a:xfrm>
                <a:off x="0" y="0"/>
                <a:ext cx="991873" cy="1014712"/>
              </a:xfrm>
              <a:custGeom>
                <a:avLst/>
                <a:gdLst/>
                <a:ahLst/>
                <a:cxnLst/>
                <a:rect l="l" t="t" r="r" b="b"/>
                <a:pathLst>
                  <a:path w="991873" h="1014712">
                    <a:moveTo>
                      <a:pt x="0" y="0"/>
                    </a:moveTo>
                    <a:lnTo>
                      <a:pt x="991873" y="0"/>
                    </a:lnTo>
                    <a:lnTo>
                      <a:pt x="991873" y="1014712"/>
                    </a:lnTo>
                    <a:lnTo>
                      <a:pt x="0" y="1014712"/>
                    </a:lnTo>
                    <a:close/>
                  </a:path>
                </a:pathLst>
              </a:custGeom>
              <a:solidFill>
                <a:srgbClr val="07345A"/>
              </a:solidFill>
              <a:ln w="9525" cap="sq">
                <a:solidFill>
                  <a:srgbClr val="AD9E64"/>
                </a:solidFill>
                <a:prstDash val="solid"/>
                <a:miter/>
              </a:ln>
            </p:spPr>
          </p:sp>
          <p:sp>
            <p:nvSpPr>
              <p:cNvPr id="30" name="TextBox 30"/>
              <p:cNvSpPr txBox="1"/>
              <p:nvPr/>
            </p:nvSpPr>
            <p:spPr>
              <a:xfrm>
                <a:off x="0" y="-38100"/>
                <a:ext cx="991873" cy="1052812"/>
              </a:xfrm>
              <a:prstGeom prst="rect">
                <a:avLst/>
              </a:prstGeom>
            </p:spPr>
            <p:txBody>
              <a:bodyPr lIns="50800" tIns="50800" rIns="50800" bIns="50800" rtlCol="0" anchor="ctr"/>
              <a:lstStyle/>
              <a:p>
                <a:pPr algn="ctr">
                  <a:lnSpc>
                    <a:spcPts val="3483"/>
                  </a:lnSpc>
                </a:pPr>
                <a:endParaRPr/>
              </a:p>
            </p:txBody>
          </p:sp>
        </p:grpSp>
        <p:sp>
          <p:nvSpPr>
            <p:cNvPr id="31" name="TextBox 31"/>
            <p:cNvSpPr txBox="1"/>
            <p:nvPr/>
          </p:nvSpPr>
          <p:spPr>
            <a:xfrm>
              <a:off x="87650" y="320675"/>
              <a:ext cx="3091289" cy="1114799"/>
            </a:xfrm>
            <a:prstGeom prst="rect">
              <a:avLst/>
            </a:prstGeom>
          </p:spPr>
          <p:txBody>
            <a:bodyPr lIns="0" tIns="0" rIns="0" bIns="0" rtlCol="0" anchor="t">
              <a:spAutoFit/>
            </a:bodyPr>
            <a:lstStyle/>
            <a:p>
              <a:pPr algn="ctr">
                <a:lnSpc>
                  <a:spcPts val="3433"/>
                </a:lnSpc>
              </a:pPr>
              <a:r>
                <a:rPr lang="en-US" sz="2487">
                  <a:solidFill>
                    <a:srgbClr val="FEFEFE"/>
                  </a:solidFill>
                  <a:latin typeface="DM Sans Bold"/>
                </a:rPr>
                <a:t>TARGET VARIABLE:</a:t>
              </a:r>
            </a:p>
          </p:txBody>
        </p:sp>
        <p:sp>
          <p:nvSpPr>
            <p:cNvPr id="32" name="TextBox 32"/>
            <p:cNvSpPr txBox="1"/>
            <p:nvPr/>
          </p:nvSpPr>
          <p:spPr>
            <a:xfrm>
              <a:off x="87650" y="1947254"/>
              <a:ext cx="3091289" cy="1035170"/>
            </a:xfrm>
            <a:prstGeom prst="rect">
              <a:avLst/>
            </a:prstGeom>
          </p:spPr>
          <p:txBody>
            <a:bodyPr lIns="0" tIns="0" rIns="0" bIns="0" rtlCol="0" anchor="t">
              <a:spAutoFit/>
            </a:bodyPr>
            <a:lstStyle/>
            <a:p>
              <a:pPr algn="ctr">
                <a:lnSpc>
                  <a:spcPts val="3157"/>
                </a:lnSpc>
              </a:pPr>
              <a:r>
                <a:rPr lang="en-US" sz="2287">
                  <a:solidFill>
                    <a:srgbClr val="FEFEFE"/>
                  </a:solidFill>
                  <a:latin typeface="DM Sans Bold"/>
                </a:rPr>
                <a:t>Purchase Amount</a:t>
              </a:r>
            </a:p>
          </p:txBody>
        </p:sp>
        <p:sp>
          <p:nvSpPr>
            <p:cNvPr id="33" name="AutoShape 33"/>
            <p:cNvSpPr/>
            <p:nvPr/>
          </p:nvSpPr>
          <p:spPr>
            <a:xfrm flipV="1">
              <a:off x="196396" y="1540854"/>
              <a:ext cx="2937500" cy="0"/>
            </a:xfrm>
            <a:prstGeom prst="line">
              <a:avLst/>
            </a:prstGeom>
            <a:ln w="50800" cap="flat">
              <a:solidFill>
                <a:srgbClr val="FFFFFF"/>
              </a:solidFill>
              <a:prstDash val="solid"/>
              <a:headEnd type="none" w="sm" len="sm"/>
              <a:tailEnd type="none" w="sm" len="sm"/>
            </a:ln>
          </p:spPr>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grpSp>
        <p:nvGrpSpPr>
          <p:cNvPr id="2" name="Group 2"/>
          <p:cNvGrpSpPr/>
          <p:nvPr/>
        </p:nvGrpSpPr>
        <p:grpSpPr>
          <a:xfrm>
            <a:off x="2400647" y="0"/>
            <a:ext cx="13565469" cy="1046017"/>
            <a:chOff x="0" y="0"/>
            <a:chExt cx="3572799" cy="275494"/>
          </a:xfrm>
        </p:grpSpPr>
        <p:sp>
          <p:nvSpPr>
            <p:cNvPr id="3" name="Freeform 3"/>
            <p:cNvSpPr/>
            <p:nvPr/>
          </p:nvSpPr>
          <p:spPr>
            <a:xfrm>
              <a:off x="0" y="0"/>
              <a:ext cx="3572799" cy="275494"/>
            </a:xfrm>
            <a:custGeom>
              <a:avLst/>
              <a:gdLst/>
              <a:ahLst/>
              <a:cxnLst/>
              <a:rect l="l" t="t" r="r" b="b"/>
              <a:pathLst>
                <a:path w="3572799" h="275494">
                  <a:moveTo>
                    <a:pt x="0" y="0"/>
                  </a:moveTo>
                  <a:lnTo>
                    <a:pt x="3572799" y="0"/>
                  </a:lnTo>
                  <a:lnTo>
                    <a:pt x="3572799" y="275494"/>
                  </a:lnTo>
                  <a:lnTo>
                    <a:pt x="0" y="275494"/>
                  </a:lnTo>
                  <a:close/>
                </a:path>
              </a:pathLst>
            </a:custGeom>
            <a:solidFill>
              <a:srgbClr val="AD9E64"/>
            </a:solidFill>
          </p:spPr>
        </p:sp>
        <p:sp>
          <p:nvSpPr>
            <p:cNvPr id="4" name="TextBox 4"/>
            <p:cNvSpPr txBox="1"/>
            <p:nvPr/>
          </p:nvSpPr>
          <p:spPr>
            <a:xfrm>
              <a:off x="0" y="-19050"/>
              <a:ext cx="3572799" cy="294544"/>
            </a:xfrm>
            <a:prstGeom prst="rect">
              <a:avLst/>
            </a:prstGeom>
          </p:spPr>
          <p:txBody>
            <a:bodyPr lIns="50800" tIns="50800" rIns="50800" bIns="50800" rtlCol="0" anchor="ctr"/>
            <a:lstStyle/>
            <a:p>
              <a:pPr algn="ctr">
                <a:lnSpc>
                  <a:spcPts val="2859"/>
                </a:lnSpc>
              </a:pPr>
              <a:endParaRPr/>
            </a:p>
          </p:txBody>
        </p:sp>
      </p:grpSp>
      <p:grpSp>
        <p:nvGrpSpPr>
          <p:cNvPr id="5" name="Group 5"/>
          <p:cNvGrpSpPr/>
          <p:nvPr/>
        </p:nvGrpSpPr>
        <p:grpSpPr>
          <a:xfrm>
            <a:off x="12879016" y="2307572"/>
            <a:ext cx="5408984" cy="7979428"/>
            <a:chOff x="0" y="0"/>
            <a:chExt cx="1424588" cy="2101578"/>
          </a:xfrm>
        </p:grpSpPr>
        <p:sp>
          <p:nvSpPr>
            <p:cNvPr id="6" name="Freeform 6"/>
            <p:cNvSpPr/>
            <p:nvPr/>
          </p:nvSpPr>
          <p:spPr>
            <a:xfrm>
              <a:off x="0" y="0"/>
              <a:ext cx="1424588" cy="2101578"/>
            </a:xfrm>
            <a:custGeom>
              <a:avLst/>
              <a:gdLst/>
              <a:ahLst/>
              <a:cxnLst/>
              <a:rect l="l" t="t" r="r" b="b"/>
              <a:pathLst>
                <a:path w="1424588" h="2101578">
                  <a:moveTo>
                    <a:pt x="0" y="0"/>
                  </a:moveTo>
                  <a:lnTo>
                    <a:pt x="1424588" y="0"/>
                  </a:lnTo>
                  <a:lnTo>
                    <a:pt x="1424588" y="2101578"/>
                  </a:lnTo>
                  <a:lnTo>
                    <a:pt x="0" y="2101578"/>
                  </a:lnTo>
                  <a:close/>
                </a:path>
              </a:pathLst>
            </a:custGeom>
            <a:solidFill>
              <a:srgbClr val="07345A"/>
            </a:solidFill>
          </p:spPr>
        </p:sp>
        <p:sp>
          <p:nvSpPr>
            <p:cNvPr id="7" name="TextBox 7"/>
            <p:cNvSpPr txBox="1"/>
            <p:nvPr/>
          </p:nvSpPr>
          <p:spPr>
            <a:xfrm>
              <a:off x="0" y="-19050"/>
              <a:ext cx="1424588" cy="2120628"/>
            </a:xfrm>
            <a:prstGeom prst="rect">
              <a:avLst/>
            </a:prstGeom>
          </p:spPr>
          <p:txBody>
            <a:bodyPr lIns="50800" tIns="50800" rIns="50800" bIns="50800" rtlCol="0" anchor="ctr"/>
            <a:lstStyle/>
            <a:p>
              <a:pPr algn="ctr">
                <a:lnSpc>
                  <a:spcPts val="2859"/>
                </a:lnSpc>
              </a:pPr>
              <a:endParaRPr/>
            </a:p>
          </p:txBody>
        </p:sp>
      </p:grpSp>
      <p:sp>
        <p:nvSpPr>
          <p:cNvPr id="8" name="Freeform 8"/>
          <p:cNvSpPr/>
          <p:nvPr/>
        </p:nvSpPr>
        <p:spPr>
          <a:xfrm>
            <a:off x="61331" y="8074362"/>
            <a:ext cx="2212638" cy="2212638"/>
          </a:xfrm>
          <a:custGeom>
            <a:avLst/>
            <a:gdLst/>
            <a:ahLst/>
            <a:cxnLst/>
            <a:rect l="l" t="t" r="r" b="b"/>
            <a:pathLst>
              <a:path w="2212638" h="2212638">
                <a:moveTo>
                  <a:pt x="0" y="0"/>
                </a:moveTo>
                <a:lnTo>
                  <a:pt x="2212639" y="0"/>
                </a:lnTo>
                <a:lnTo>
                  <a:pt x="2212639" y="2212638"/>
                </a:lnTo>
                <a:lnTo>
                  <a:pt x="0" y="2212638"/>
                </a:lnTo>
                <a:lnTo>
                  <a:pt x="0" y="0"/>
                </a:lnTo>
                <a:close/>
              </a:path>
            </a:pathLst>
          </a:custGeom>
          <a:blipFill>
            <a:blip r:embed="rId2"/>
            <a:stretch>
              <a:fillRect/>
            </a:stretch>
          </a:blipFill>
        </p:spPr>
      </p:sp>
      <p:sp>
        <p:nvSpPr>
          <p:cNvPr id="9" name="TextBox 9"/>
          <p:cNvSpPr txBox="1"/>
          <p:nvPr/>
        </p:nvSpPr>
        <p:spPr>
          <a:xfrm>
            <a:off x="3342853" y="-30954"/>
            <a:ext cx="10403690" cy="936475"/>
          </a:xfrm>
          <a:prstGeom prst="rect">
            <a:avLst/>
          </a:prstGeom>
        </p:spPr>
        <p:txBody>
          <a:bodyPr lIns="0" tIns="0" rIns="0" bIns="0" rtlCol="0" anchor="t">
            <a:spAutoFit/>
          </a:bodyPr>
          <a:lstStyle/>
          <a:p>
            <a:pPr algn="ctr">
              <a:lnSpc>
                <a:spcPts val="6943"/>
              </a:lnSpc>
            </a:pPr>
            <a:r>
              <a:rPr lang="en-US" sz="5031" spc="493">
                <a:solidFill>
                  <a:srgbClr val="231F20"/>
                </a:solidFill>
                <a:latin typeface="Codec Pro ExtraBold"/>
              </a:rPr>
              <a:t>Exploratory data analysis</a:t>
            </a:r>
          </a:p>
        </p:txBody>
      </p:sp>
      <p:sp>
        <p:nvSpPr>
          <p:cNvPr id="10" name="Freeform 10"/>
          <p:cNvSpPr/>
          <p:nvPr/>
        </p:nvSpPr>
        <p:spPr>
          <a:xfrm>
            <a:off x="6813443" y="1587175"/>
            <a:ext cx="11052564" cy="7112650"/>
          </a:xfrm>
          <a:custGeom>
            <a:avLst/>
            <a:gdLst/>
            <a:ahLst/>
            <a:cxnLst/>
            <a:rect l="l" t="t" r="r" b="b"/>
            <a:pathLst>
              <a:path w="11052564" h="7112650">
                <a:moveTo>
                  <a:pt x="0" y="0"/>
                </a:moveTo>
                <a:lnTo>
                  <a:pt x="11052565" y="0"/>
                </a:lnTo>
                <a:lnTo>
                  <a:pt x="11052565" y="7112650"/>
                </a:lnTo>
                <a:lnTo>
                  <a:pt x="0" y="7112650"/>
                </a:lnTo>
                <a:lnTo>
                  <a:pt x="0" y="0"/>
                </a:lnTo>
                <a:close/>
              </a:path>
            </a:pathLst>
          </a:custGeom>
          <a:blipFill>
            <a:blip r:embed="rId3"/>
            <a:stretch>
              <a:fillRect/>
            </a:stretch>
          </a:blipFill>
        </p:spPr>
      </p:sp>
      <p:sp>
        <p:nvSpPr>
          <p:cNvPr id="11" name="TextBox 11"/>
          <p:cNvSpPr txBox="1"/>
          <p:nvPr/>
        </p:nvSpPr>
        <p:spPr>
          <a:xfrm>
            <a:off x="1028700" y="6830819"/>
            <a:ext cx="6066959" cy="1869007"/>
          </a:xfrm>
          <a:prstGeom prst="rect">
            <a:avLst/>
          </a:prstGeom>
        </p:spPr>
        <p:txBody>
          <a:bodyPr lIns="0" tIns="0" rIns="0" bIns="0" rtlCol="0" anchor="t">
            <a:spAutoFit/>
          </a:bodyPr>
          <a:lstStyle/>
          <a:p>
            <a:pPr algn="ctr">
              <a:lnSpc>
                <a:spcPts val="2508"/>
              </a:lnSpc>
            </a:pPr>
            <a:r>
              <a:rPr lang="en-US" sz="1792">
                <a:solidFill>
                  <a:srgbClr val="000000"/>
                </a:solidFill>
                <a:latin typeface="Canva Sans"/>
              </a:rPr>
              <a:t>As we can see from the plot, the distribution of review ratings is almost uniform. This means that our data has a  good mix of review ratings from 2.5 to 5. The lowest groups among them (2.5 and 5) appear to have the fewest products associated.</a:t>
            </a:r>
          </a:p>
          <a:p>
            <a:pPr algn="ctr">
              <a:lnSpc>
                <a:spcPts val="2508"/>
              </a:lnSpc>
            </a:pPr>
            <a:endParaRPr lang="en-US" sz="1792">
              <a:solidFill>
                <a:srgbClr val="000000"/>
              </a:solidFill>
              <a:latin typeface="Canva Sans"/>
            </a:endParaRPr>
          </a:p>
        </p:txBody>
      </p:sp>
      <p:sp>
        <p:nvSpPr>
          <p:cNvPr id="12" name="TextBox 12"/>
          <p:cNvSpPr txBox="1"/>
          <p:nvPr/>
        </p:nvSpPr>
        <p:spPr>
          <a:xfrm>
            <a:off x="257522" y="2452963"/>
            <a:ext cx="6555921" cy="3457092"/>
          </a:xfrm>
          <a:prstGeom prst="rect">
            <a:avLst/>
          </a:prstGeom>
        </p:spPr>
        <p:txBody>
          <a:bodyPr lIns="0" tIns="0" rIns="0" bIns="0" rtlCol="0" anchor="t">
            <a:spAutoFit/>
          </a:bodyPr>
          <a:lstStyle/>
          <a:p>
            <a:pPr marL="655914" lvl="1" indent="-327957">
              <a:lnSpc>
                <a:spcPts val="3949"/>
              </a:lnSpc>
              <a:buFont typeface="Arial"/>
              <a:buChar char="•"/>
            </a:pPr>
            <a:r>
              <a:rPr lang="en-US" sz="3038">
                <a:solidFill>
                  <a:srgbClr val="000000"/>
                </a:solidFill>
                <a:latin typeface="Open Sauce Bold"/>
              </a:rPr>
              <a:t>Uniform Rating Distribution: </a:t>
            </a:r>
          </a:p>
          <a:p>
            <a:pPr>
              <a:lnSpc>
                <a:spcPts val="3949"/>
              </a:lnSpc>
            </a:pPr>
            <a:r>
              <a:rPr lang="en-US" sz="3038">
                <a:solidFill>
                  <a:srgbClr val="000000"/>
                </a:solidFill>
                <a:latin typeface="Open Sauce"/>
              </a:rPr>
              <a:t>The plot shows a well-mixed range of review ratings from 2.5 to 5.</a:t>
            </a:r>
          </a:p>
          <a:p>
            <a:pPr>
              <a:lnSpc>
                <a:spcPts val="3949"/>
              </a:lnSpc>
            </a:pPr>
            <a:endParaRPr lang="en-US" sz="3038">
              <a:solidFill>
                <a:srgbClr val="000000"/>
              </a:solidFill>
              <a:latin typeface="Open Sauce"/>
            </a:endParaRPr>
          </a:p>
          <a:p>
            <a:pPr marL="655914" lvl="1" indent="-327957">
              <a:lnSpc>
                <a:spcPts val="3949"/>
              </a:lnSpc>
              <a:buFont typeface="Arial"/>
              <a:buChar char="•"/>
            </a:pPr>
            <a:r>
              <a:rPr lang="en-US" sz="3038">
                <a:solidFill>
                  <a:srgbClr val="000000"/>
                </a:solidFill>
                <a:latin typeface="Open Sauce Bold"/>
              </a:rPr>
              <a:t>Lowest Rating Observations:</a:t>
            </a:r>
          </a:p>
          <a:p>
            <a:pPr>
              <a:lnSpc>
                <a:spcPts val="3949"/>
              </a:lnSpc>
            </a:pPr>
            <a:r>
              <a:rPr lang="en-US" sz="3038">
                <a:solidFill>
                  <a:srgbClr val="000000"/>
                </a:solidFill>
                <a:latin typeface="Open Sauce"/>
              </a:rPr>
              <a:t>The fewest product counts are linked to the ratings of 2.5 and 5.</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6987774" y="2605605"/>
            <a:ext cx="1408888" cy="1280807"/>
          </a:xfrm>
          <a:custGeom>
            <a:avLst/>
            <a:gdLst/>
            <a:ahLst/>
            <a:cxnLst/>
            <a:rect l="l" t="t" r="r" b="b"/>
            <a:pathLst>
              <a:path w="1408888" h="1280807">
                <a:moveTo>
                  <a:pt x="0" y="0"/>
                </a:moveTo>
                <a:lnTo>
                  <a:pt x="1408888" y="0"/>
                </a:lnTo>
                <a:lnTo>
                  <a:pt x="1408888" y="1280807"/>
                </a:lnTo>
                <a:lnTo>
                  <a:pt x="0" y="12808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689391" y="6632817"/>
            <a:ext cx="4118443" cy="3654183"/>
          </a:xfrm>
          <a:custGeom>
            <a:avLst/>
            <a:gdLst/>
            <a:ahLst/>
            <a:cxnLst/>
            <a:rect l="l" t="t" r="r" b="b"/>
            <a:pathLst>
              <a:path w="4118443" h="3654183">
                <a:moveTo>
                  <a:pt x="0" y="0"/>
                </a:moveTo>
                <a:lnTo>
                  <a:pt x="4118444" y="0"/>
                </a:lnTo>
                <a:lnTo>
                  <a:pt x="4118444" y="3654183"/>
                </a:lnTo>
                <a:lnTo>
                  <a:pt x="0" y="36541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50896"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8"/>
            <a:stretch>
              <a:fillRect/>
            </a:stretch>
          </a:blipFill>
        </p:spPr>
      </p:sp>
      <p:sp>
        <p:nvSpPr>
          <p:cNvPr id="6" name="Freeform 6"/>
          <p:cNvSpPr/>
          <p:nvPr/>
        </p:nvSpPr>
        <p:spPr>
          <a:xfrm>
            <a:off x="6987774" y="1753894"/>
            <a:ext cx="10534425" cy="6779212"/>
          </a:xfrm>
          <a:custGeom>
            <a:avLst/>
            <a:gdLst/>
            <a:ahLst/>
            <a:cxnLst/>
            <a:rect l="l" t="t" r="r" b="b"/>
            <a:pathLst>
              <a:path w="10534425" h="6779212">
                <a:moveTo>
                  <a:pt x="0" y="0"/>
                </a:moveTo>
                <a:lnTo>
                  <a:pt x="10534424" y="0"/>
                </a:lnTo>
                <a:lnTo>
                  <a:pt x="10534424" y="6779212"/>
                </a:lnTo>
                <a:lnTo>
                  <a:pt x="0" y="6779212"/>
                </a:lnTo>
                <a:lnTo>
                  <a:pt x="0" y="0"/>
                </a:lnTo>
                <a:close/>
              </a:path>
            </a:pathLst>
          </a:custGeom>
          <a:blipFill>
            <a:blip r:embed="rId9"/>
            <a:stretch>
              <a:fillRect/>
            </a:stretch>
          </a:blipFill>
        </p:spPr>
      </p:sp>
      <p:sp>
        <p:nvSpPr>
          <p:cNvPr id="7" name="TextBox 7"/>
          <p:cNvSpPr txBox="1"/>
          <p:nvPr/>
        </p:nvSpPr>
        <p:spPr>
          <a:xfrm>
            <a:off x="0" y="3668389"/>
            <a:ext cx="6570301" cy="2920966"/>
          </a:xfrm>
          <a:prstGeom prst="rect">
            <a:avLst/>
          </a:prstGeom>
        </p:spPr>
        <p:txBody>
          <a:bodyPr lIns="0" tIns="0" rIns="0" bIns="0" rtlCol="0" anchor="t">
            <a:spAutoFit/>
          </a:bodyPr>
          <a:lstStyle/>
          <a:p>
            <a:pPr marL="513055" lvl="1" indent="-256527">
              <a:lnSpc>
                <a:spcPts val="3326"/>
              </a:lnSpc>
              <a:buFont typeface="Arial"/>
              <a:buChar char="•"/>
            </a:pPr>
            <a:r>
              <a:rPr lang="en-US" sz="2376">
                <a:solidFill>
                  <a:srgbClr val="000000"/>
                </a:solidFill>
                <a:latin typeface="Canva Sans Semi-Bold"/>
              </a:rPr>
              <a:t>Re-purchase Frequency</a:t>
            </a:r>
            <a:r>
              <a:rPr lang="en-US" sz="2376">
                <a:solidFill>
                  <a:srgbClr val="000000"/>
                </a:solidFill>
                <a:latin typeface="Canva Sans"/>
              </a:rPr>
              <a:t>: Indicates that products are re-purchased with similar frequency within the 0-49 times range.</a:t>
            </a:r>
          </a:p>
          <a:p>
            <a:pPr algn="ctr">
              <a:lnSpc>
                <a:spcPts val="3326"/>
              </a:lnSpc>
            </a:pPr>
            <a:endParaRPr lang="en-US" sz="2376">
              <a:solidFill>
                <a:srgbClr val="000000"/>
              </a:solidFill>
              <a:latin typeface="Canva Sans"/>
            </a:endParaRPr>
          </a:p>
          <a:p>
            <a:pPr algn="ctr">
              <a:lnSpc>
                <a:spcPts val="3326"/>
              </a:lnSpc>
            </a:pPr>
            <a:r>
              <a:rPr lang="en-US" sz="2376">
                <a:solidFill>
                  <a:srgbClr val="000000"/>
                </a:solidFill>
                <a:latin typeface="Canva Sans"/>
              </a:rPr>
              <a:t>** Only a small number of products are re-purchased more than 50 times.**</a:t>
            </a:r>
          </a:p>
          <a:p>
            <a:pPr algn="ctr">
              <a:lnSpc>
                <a:spcPts val="3326"/>
              </a:lnSpc>
            </a:pPr>
            <a:endParaRPr lang="en-US" sz="2376">
              <a:solidFill>
                <a:srgbClr val="000000"/>
              </a:solidFill>
              <a:latin typeface="Canva Sans"/>
            </a:endParaRPr>
          </a:p>
        </p:txBody>
      </p:sp>
      <p:grpSp>
        <p:nvGrpSpPr>
          <p:cNvPr id="8" name="Group 8"/>
          <p:cNvGrpSpPr/>
          <p:nvPr/>
        </p:nvGrpSpPr>
        <p:grpSpPr>
          <a:xfrm>
            <a:off x="3830135" y="-17317"/>
            <a:ext cx="11859256" cy="983779"/>
            <a:chOff x="0" y="0"/>
            <a:chExt cx="3123426" cy="259102"/>
          </a:xfrm>
        </p:grpSpPr>
        <p:sp>
          <p:nvSpPr>
            <p:cNvPr id="9" name="Freeform 9"/>
            <p:cNvSpPr/>
            <p:nvPr/>
          </p:nvSpPr>
          <p:spPr>
            <a:xfrm>
              <a:off x="0" y="0"/>
              <a:ext cx="3123426" cy="259102"/>
            </a:xfrm>
            <a:custGeom>
              <a:avLst/>
              <a:gdLst/>
              <a:ahLst/>
              <a:cxnLst/>
              <a:rect l="l" t="t" r="r" b="b"/>
              <a:pathLst>
                <a:path w="3123426" h="259102">
                  <a:moveTo>
                    <a:pt x="0" y="0"/>
                  </a:moveTo>
                  <a:lnTo>
                    <a:pt x="3123426" y="0"/>
                  </a:lnTo>
                  <a:lnTo>
                    <a:pt x="3123426" y="259102"/>
                  </a:lnTo>
                  <a:lnTo>
                    <a:pt x="0" y="259102"/>
                  </a:lnTo>
                  <a:close/>
                </a:path>
              </a:pathLst>
            </a:custGeom>
            <a:solidFill>
              <a:srgbClr val="AD9E64"/>
            </a:solidFill>
          </p:spPr>
        </p:sp>
        <p:sp>
          <p:nvSpPr>
            <p:cNvPr id="10" name="TextBox 10"/>
            <p:cNvSpPr txBox="1"/>
            <p:nvPr/>
          </p:nvSpPr>
          <p:spPr>
            <a:xfrm>
              <a:off x="0" y="-19050"/>
              <a:ext cx="3123426" cy="278152"/>
            </a:xfrm>
            <a:prstGeom prst="rect">
              <a:avLst/>
            </a:prstGeom>
          </p:spPr>
          <p:txBody>
            <a:bodyPr lIns="50800" tIns="50800" rIns="50800" bIns="50800" rtlCol="0" anchor="ctr"/>
            <a:lstStyle/>
            <a:p>
              <a:pPr algn="ctr">
                <a:lnSpc>
                  <a:spcPts val="2859"/>
                </a:lnSpc>
              </a:pPr>
              <a:endParaRPr/>
            </a:p>
          </p:txBody>
        </p:sp>
      </p:grpSp>
      <p:sp>
        <p:nvSpPr>
          <p:cNvPr id="11" name="TextBox 11"/>
          <p:cNvSpPr txBox="1"/>
          <p:nvPr/>
        </p:nvSpPr>
        <p:spPr>
          <a:xfrm>
            <a:off x="5084353" y="95399"/>
            <a:ext cx="9706634" cy="1285241"/>
          </a:xfrm>
          <a:prstGeom prst="rect">
            <a:avLst/>
          </a:prstGeom>
        </p:spPr>
        <p:txBody>
          <a:bodyPr lIns="0" tIns="0" rIns="0" bIns="0" rtlCol="0" anchor="t">
            <a:spAutoFit/>
          </a:bodyPr>
          <a:lstStyle/>
          <a:p>
            <a:pPr algn="ctr">
              <a:lnSpc>
                <a:spcPts val="4939"/>
              </a:lnSpc>
            </a:pPr>
            <a:r>
              <a:rPr lang="en-US" sz="3799">
                <a:solidFill>
                  <a:srgbClr val="000000"/>
                </a:solidFill>
                <a:latin typeface="Codec Pro Bold"/>
              </a:rPr>
              <a:t>EDA of Frequency of Previous Purchases</a:t>
            </a:r>
          </a:p>
          <a:p>
            <a:pPr algn="ctr">
              <a:lnSpc>
                <a:spcPts val="4939"/>
              </a:lnSpc>
              <a:spcBef>
                <a:spcPct val="0"/>
              </a:spcBef>
            </a:pPr>
            <a:endParaRPr lang="en-US" sz="3799">
              <a:solidFill>
                <a:srgbClr val="000000"/>
              </a:solidFill>
              <a:latin typeface="Codec Pro Bo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6987774" y="2605605"/>
            <a:ext cx="1408888" cy="1280807"/>
          </a:xfrm>
          <a:custGeom>
            <a:avLst/>
            <a:gdLst/>
            <a:ahLst/>
            <a:cxnLst/>
            <a:rect l="l" t="t" r="r" b="b"/>
            <a:pathLst>
              <a:path w="1408888" h="1280807">
                <a:moveTo>
                  <a:pt x="0" y="0"/>
                </a:moveTo>
                <a:lnTo>
                  <a:pt x="1408888" y="0"/>
                </a:lnTo>
                <a:lnTo>
                  <a:pt x="1408888" y="1280807"/>
                </a:lnTo>
                <a:lnTo>
                  <a:pt x="0" y="12808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50896"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8"/>
            <a:stretch>
              <a:fillRect/>
            </a:stretch>
          </a:blipFill>
        </p:spPr>
      </p:sp>
      <p:sp>
        <p:nvSpPr>
          <p:cNvPr id="6" name="TextBox 6"/>
          <p:cNvSpPr txBox="1"/>
          <p:nvPr/>
        </p:nvSpPr>
        <p:spPr>
          <a:xfrm>
            <a:off x="4892799" y="610384"/>
            <a:ext cx="8502402" cy="477520"/>
          </a:xfrm>
          <a:prstGeom prst="rect">
            <a:avLst/>
          </a:prstGeom>
        </p:spPr>
        <p:txBody>
          <a:bodyPr lIns="0" tIns="0" rIns="0" bIns="0" rtlCol="0" anchor="t">
            <a:spAutoFit/>
          </a:bodyPr>
          <a:lstStyle/>
          <a:p>
            <a:pPr algn="ctr">
              <a:lnSpc>
                <a:spcPts val="3769"/>
              </a:lnSpc>
              <a:spcBef>
                <a:spcPct val="0"/>
              </a:spcBef>
            </a:pPr>
            <a:r>
              <a:rPr lang="en-US" sz="2899">
                <a:solidFill>
                  <a:srgbClr val="000000"/>
                </a:solidFill>
                <a:latin typeface="Open Sauce Bold"/>
              </a:rPr>
              <a:t>More Data Analysis</a:t>
            </a:r>
          </a:p>
        </p:txBody>
      </p:sp>
      <p:sp>
        <p:nvSpPr>
          <p:cNvPr id="7" name="Freeform 7"/>
          <p:cNvSpPr/>
          <p:nvPr/>
        </p:nvSpPr>
        <p:spPr>
          <a:xfrm>
            <a:off x="1157165" y="2008824"/>
            <a:ext cx="7827826" cy="6176290"/>
          </a:xfrm>
          <a:custGeom>
            <a:avLst/>
            <a:gdLst/>
            <a:ahLst/>
            <a:cxnLst/>
            <a:rect l="l" t="t" r="r" b="b"/>
            <a:pathLst>
              <a:path w="7827826" h="6176290">
                <a:moveTo>
                  <a:pt x="0" y="0"/>
                </a:moveTo>
                <a:lnTo>
                  <a:pt x="7827826" y="0"/>
                </a:lnTo>
                <a:lnTo>
                  <a:pt x="7827826" y="6176290"/>
                </a:lnTo>
                <a:lnTo>
                  <a:pt x="0" y="6176290"/>
                </a:lnTo>
                <a:lnTo>
                  <a:pt x="0" y="0"/>
                </a:lnTo>
                <a:close/>
              </a:path>
            </a:pathLst>
          </a:custGeom>
          <a:blipFill>
            <a:blip r:embed="rId9"/>
            <a:stretch>
              <a:fillRect/>
            </a:stretch>
          </a:blipFill>
        </p:spPr>
      </p:sp>
      <p:sp>
        <p:nvSpPr>
          <p:cNvPr id="8" name="TextBox 8"/>
          <p:cNvSpPr txBox="1"/>
          <p:nvPr/>
        </p:nvSpPr>
        <p:spPr>
          <a:xfrm>
            <a:off x="1157165" y="8383643"/>
            <a:ext cx="7553024" cy="814204"/>
          </a:xfrm>
          <a:prstGeom prst="rect">
            <a:avLst/>
          </a:prstGeom>
        </p:spPr>
        <p:txBody>
          <a:bodyPr lIns="0" tIns="0" rIns="0" bIns="0" rtlCol="0" anchor="t">
            <a:spAutoFit/>
          </a:bodyPr>
          <a:lstStyle/>
          <a:p>
            <a:pPr algn="ctr">
              <a:lnSpc>
                <a:spcPts val="3256"/>
              </a:lnSpc>
            </a:pPr>
            <a:r>
              <a:rPr lang="en-US" sz="2326">
                <a:solidFill>
                  <a:srgbClr val="000000"/>
                </a:solidFill>
                <a:latin typeface="Canva Sans"/>
              </a:rPr>
              <a:t>The plot suggests no correlation between X and Y, indicating they are independent.</a:t>
            </a:r>
          </a:p>
        </p:txBody>
      </p:sp>
      <p:sp>
        <p:nvSpPr>
          <p:cNvPr id="9" name="Freeform 9"/>
          <p:cNvSpPr/>
          <p:nvPr/>
        </p:nvSpPr>
        <p:spPr>
          <a:xfrm>
            <a:off x="9613032" y="2212638"/>
            <a:ext cx="8674968" cy="4680409"/>
          </a:xfrm>
          <a:custGeom>
            <a:avLst/>
            <a:gdLst/>
            <a:ahLst/>
            <a:cxnLst/>
            <a:rect l="l" t="t" r="r" b="b"/>
            <a:pathLst>
              <a:path w="8674968" h="4680409">
                <a:moveTo>
                  <a:pt x="0" y="0"/>
                </a:moveTo>
                <a:lnTo>
                  <a:pt x="8674968" y="0"/>
                </a:lnTo>
                <a:lnTo>
                  <a:pt x="8674968" y="4680409"/>
                </a:lnTo>
                <a:lnTo>
                  <a:pt x="0" y="4680409"/>
                </a:lnTo>
                <a:lnTo>
                  <a:pt x="0" y="0"/>
                </a:lnTo>
                <a:close/>
              </a:path>
            </a:pathLst>
          </a:custGeom>
          <a:blipFill>
            <a:blip r:embed="rId10"/>
            <a:stretch>
              <a:fillRect l="-25720" r="-1104" b="-882"/>
            </a:stretch>
          </a:blipFill>
        </p:spPr>
      </p:sp>
      <p:sp>
        <p:nvSpPr>
          <p:cNvPr id="10" name="TextBox 10"/>
          <p:cNvSpPr txBox="1"/>
          <p:nvPr/>
        </p:nvSpPr>
        <p:spPr>
          <a:xfrm>
            <a:off x="9724715" y="8205083"/>
            <a:ext cx="7340971" cy="1180850"/>
          </a:xfrm>
          <a:prstGeom prst="rect">
            <a:avLst/>
          </a:prstGeom>
        </p:spPr>
        <p:txBody>
          <a:bodyPr lIns="0" tIns="0" rIns="0" bIns="0" rtlCol="0" anchor="t">
            <a:spAutoFit/>
          </a:bodyPr>
          <a:lstStyle/>
          <a:p>
            <a:pPr algn="ctr">
              <a:lnSpc>
                <a:spcPts val="3163"/>
              </a:lnSpc>
            </a:pPr>
            <a:r>
              <a:rPr lang="en-US" sz="2259">
                <a:solidFill>
                  <a:srgbClr val="000000"/>
                </a:solidFill>
                <a:latin typeface="Canva Sans"/>
              </a:rPr>
              <a:t>The most common re-purchase rate is quarterly, with a diverse mix in other frequencies from the 3900 sales records.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6987774" y="2605605"/>
            <a:ext cx="1408888" cy="1280807"/>
          </a:xfrm>
          <a:custGeom>
            <a:avLst/>
            <a:gdLst/>
            <a:ahLst/>
            <a:cxnLst/>
            <a:rect l="l" t="t" r="r" b="b"/>
            <a:pathLst>
              <a:path w="1408888" h="1280807">
                <a:moveTo>
                  <a:pt x="0" y="0"/>
                </a:moveTo>
                <a:lnTo>
                  <a:pt x="1408888" y="0"/>
                </a:lnTo>
                <a:lnTo>
                  <a:pt x="1408888" y="1280807"/>
                </a:lnTo>
                <a:lnTo>
                  <a:pt x="0" y="12808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4" name="Freeform 4"/>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450896"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7"/>
            <a:stretch>
              <a:fillRect/>
            </a:stretch>
          </a:blipFill>
        </p:spPr>
      </p:sp>
      <p:sp>
        <p:nvSpPr>
          <p:cNvPr id="6" name="Freeform 6"/>
          <p:cNvSpPr/>
          <p:nvPr/>
        </p:nvSpPr>
        <p:spPr>
          <a:xfrm>
            <a:off x="2663534" y="1106319"/>
            <a:ext cx="11950497" cy="7560458"/>
          </a:xfrm>
          <a:custGeom>
            <a:avLst/>
            <a:gdLst/>
            <a:ahLst/>
            <a:cxnLst/>
            <a:rect l="l" t="t" r="r" b="b"/>
            <a:pathLst>
              <a:path w="11950497" h="7560458">
                <a:moveTo>
                  <a:pt x="0" y="0"/>
                </a:moveTo>
                <a:lnTo>
                  <a:pt x="11950497" y="0"/>
                </a:lnTo>
                <a:lnTo>
                  <a:pt x="11950497" y="7560458"/>
                </a:lnTo>
                <a:lnTo>
                  <a:pt x="0" y="7560458"/>
                </a:lnTo>
                <a:lnTo>
                  <a:pt x="0" y="0"/>
                </a:lnTo>
                <a:close/>
              </a:path>
            </a:pathLst>
          </a:custGeom>
          <a:blipFill>
            <a:blip r:embed="rId8"/>
            <a:stretch>
              <a:fillRect l="-1531" r="-1531" b="-4906"/>
            </a:stretch>
          </a:blipFill>
        </p:spPr>
      </p:sp>
      <p:sp>
        <p:nvSpPr>
          <p:cNvPr id="7" name="TextBox 7"/>
          <p:cNvSpPr txBox="1"/>
          <p:nvPr/>
        </p:nvSpPr>
        <p:spPr>
          <a:xfrm>
            <a:off x="4413907" y="152549"/>
            <a:ext cx="9460185" cy="953770"/>
          </a:xfrm>
          <a:prstGeom prst="rect">
            <a:avLst/>
          </a:prstGeom>
        </p:spPr>
        <p:txBody>
          <a:bodyPr lIns="0" tIns="0" rIns="0" bIns="0" rtlCol="0" anchor="t">
            <a:spAutoFit/>
          </a:bodyPr>
          <a:lstStyle/>
          <a:p>
            <a:pPr algn="ctr">
              <a:lnSpc>
                <a:spcPts val="3769"/>
              </a:lnSpc>
            </a:pPr>
            <a:r>
              <a:rPr lang="en-US" sz="2899">
                <a:solidFill>
                  <a:srgbClr val="000000"/>
                </a:solidFill>
                <a:latin typeface="Open Sauce Bold"/>
              </a:rPr>
              <a:t>Boxplot for Review Ratings vs. Previous Purchases</a:t>
            </a:r>
          </a:p>
          <a:p>
            <a:pPr algn="ctr">
              <a:lnSpc>
                <a:spcPts val="3769"/>
              </a:lnSpc>
              <a:spcBef>
                <a:spcPct val="0"/>
              </a:spcBef>
            </a:pPr>
            <a:endParaRPr lang="en-US" sz="2899">
              <a:solidFill>
                <a:srgbClr val="000000"/>
              </a:solidFill>
              <a:latin typeface="Open Sauce Bold"/>
            </a:endParaRPr>
          </a:p>
        </p:txBody>
      </p:sp>
      <p:sp>
        <p:nvSpPr>
          <p:cNvPr id="8" name="TextBox 8"/>
          <p:cNvSpPr txBox="1"/>
          <p:nvPr/>
        </p:nvSpPr>
        <p:spPr>
          <a:xfrm>
            <a:off x="905768" y="9137486"/>
            <a:ext cx="16476464" cy="396239"/>
          </a:xfrm>
          <a:prstGeom prst="rect">
            <a:avLst/>
          </a:prstGeom>
        </p:spPr>
        <p:txBody>
          <a:bodyPr lIns="0" tIns="0" rIns="0" bIns="0" rtlCol="0" anchor="t">
            <a:spAutoFit/>
          </a:bodyPr>
          <a:lstStyle/>
          <a:p>
            <a:pPr algn="ctr">
              <a:lnSpc>
                <a:spcPts val="3360"/>
              </a:lnSpc>
            </a:pPr>
            <a:r>
              <a:rPr lang="en-US" sz="2400">
                <a:solidFill>
                  <a:srgbClr val="000000"/>
                </a:solidFill>
                <a:latin typeface="Canva Sans"/>
              </a:rPr>
              <a:t>**Contrary to  our expectations, Data reveals higher ratings don't necessarily correlate with repeat purchases.**.</a:t>
            </a:r>
          </a:p>
        </p:txBody>
      </p:sp>
      <p:sp>
        <p:nvSpPr>
          <p:cNvPr id="9" name="TextBox 9"/>
          <p:cNvSpPr txBox="1"/>
          <p:nvPr/>
        </p:nvSpPr>
        <p:spPr>
          <a:xfrm>
            <a:off x="3935016" y="9543885"/>
            <a:ext cx="10417969" cy="396239"/>
          </a:xfrm>
          <a:prstGeom prst="rect">
            <a:avLst/>
          </a:prstGeom>
        </p:spPr>
        <p:txBody>
          <a:bodyPr lIns="0" tIns="0" rIns="0" bIns="0" rtlCol="0" anchor="t">
            <a:spAutoFit/>
          </a:bodyPr>
          <a:lstStyle/>
          <a:p>
            <a:pPr algn="ctr">
              <a:lnSpc>
                <a:spcPts val="3360"/>
              </a:lnSpc>
            </a:pPr>
            <a:r>
              <a:rPr lang="en-US" sz="2400">
                <a:solidFill>
                  <a:srgbClr val="000000"/>
                </a:solidFill>
                <a:latin typeface="Canva Sans"/>
              </a:rPr>
              <a:t>Products with “3.9” review rating show the highest previous purchases.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450896"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4"/>
            <a:stretch>
              <a:fillRect/>
            </a:stretch>
          </a:blipFill>
        </p:spPr>
      </p:sp>
      <p:sp>
        <p:nvSpPr>
          <p:cNvPr id="5" name="Freeform 5"/>
          <p:cNvSpPr/>
          <p:nvPr/>
        </p:nvSpPr>
        <p:spPr>
          <a:xfrm>
            <a:off x="1557215" y="2887895"/>
            <a:ext cx="14913654" cy="3198163"/>
          </a:xfrm>
          <a:custGeom>
            <a:avLst/>
            <a:gdLst/>
            <a:ahLst/>
            <a:cxnLst/>
            <a:rect l="l" t="t" r="r" b="b"/>
            <a:pathLst>
              <a:path w="14913654" h="3198163">
                <a:moveTo>
                  <a:pt x="0" y="0"/>
                </a:moveTo>
                <a:lnTo>
                  <a:pt x="14913655" y="0"/>
                </a:lnTo>
                <a:lnTo>
                  <a:pt x="14913655" y="3198163"/>
                </a:lnTo>
                <a:lnTo>
                  <a:pt x="0" y="3198163"/>
                </a:lnTo>
                <a:lnTo>
                  <a:pt x="0" y="0"/>
                </a:lnTo>
                <a:close/>
              </a:path>
            </a:pathLst>
          </a:custGeom>
          <a:blipFill>
            <a:blip r:embed="rId5"/>
            <a:stretch>
              <a:fillRect/>
            </a:stretch>
          </a:blipFill>
        </p:spPr>
      </p:sp>
      <p:sp>
        <p:nvSpPr>
          <p:cNvPr id="6" name="TextBox 6"/>
          <p:cNvSpPr txBox="1"/>
          <p:nvPr/>
        </p:nvSpPr>
        <p:spPr>
          <a:xfrm>
            <a:off x="2941618" y="473271"/>
            <a:ext cx="13596709" cy="2382520"/>
          </a:xfrm>
          <a:prstGeom prst="rect">
            <a:avLst/>
          </a:prstGeom>
        </p:spPr>
        <p:txBody>
          <a:bodyPr lIns="0" tIns="0" rIns="0" bIns="0" rtlCol="0" anchor="t">
            <a:spAutoFit/>
          </a:bodyPr>
          <a:lstStyle/>
          <a:p>
            <a:pPr algn="ctr">
              <a:lnSpc>
                <a:spcPts val="3769"/>
              </a:lnSpc>
            </a:pPr>
            <a:r>
              <a:rPr lang="en-US" sz="2899">
                <a:solidFill>
                  <a:srgbClr val="000000"/>
                </a:solidFill>
                <a:latin typeface="Open Sauce Bold"/>
              </a:rPr>
              <a:t>STATISTICAL TEST (CORRELATION MATRIX):</a:t>
            </a:r>
          </a:p>
          <a:p>
            <a:pPr algn="ctr">
              <a:lnSpc>
                <a:spcPts val="3769"/>
              </a:lnSpc>
            </a:pPr>
            <a:endParaRPr lang="en-US" sz="2899">
              <a:solidFill>
                <a:srgbClr val="000000"/>
              </a:solidFill>
              <a:latin typeface="Open Sauce Bold"/>
            </a:endParaRPr>
          </a:p>
          <a:p>
            <a:pPr algn="ctr">
              <a:lnSpc>
                <a:spcPts val="3769"/>
              </a:lnSpc>
            </a:pPr>
            <a:r>
              <a:rPr lang="en-US" sz="2899">
                <a:solidFill>
                  <a:srgbClr val="000000"/>
                </a:solidFill>
                <a:latin typeface="Open Sauce"/>
              </a:rPr>
              <a:t> A correlation matrix is used to evaluate the linear relationship between 'Review Rating' and 'Previous Purchases'.</a:t>
            </a:r>
          </a:p>
          <a:p>
            <a:pPr algn="ctr">
              <a:lnSpc>
                <a:spcPts val="3769"/>
              </a:lnSpc>
              <a:spcBef>
                <a:spcPct val="0"/>
              </a:spcBef>
            </a:pPr>
            <a:endParaRPr lang="en-US" sz="2899">
              <a:solidFill>
                <a:srgbClr val="000000"/>
              </a:solidFill>
              <a:latin typeface="Open Sauce"/>
            </a:endParaRPr>
          </a:p>
        </p:txBody>
      </p:sp>
      <p:sp>
        <p:nvSpPr>
          <p:cNvPr id="7" name="TextBox 7"/>
          <p:cNvSpPr txBox="1"/>
          <p:nvPr/>
        </p:nvSpPr>
        <p:spPr>
          <a:xfrm>
            <a:off x="1176826" y="6723215"/>
            <a:ext cx="15361501" cy="2858770"/>
          </a:xfrm>
          <a:prstGeom prst="rect">
            <a:avLst/>
          </a:prstGeom>
        </p:spPr>
        <p:txBody>
          <a:bodyPr lIns="0" tIns="0" rIns="0" bIns="0" rtlCol="0" anchor="t">
            <a:spAutoFit/>
          </a:bodyPr>
          <a:lstStyle/>
          <a:p>
            <a:pPr algn="ctr">
              <a:lnSpc>
                <a:spcPts val="3769"/>
              </a:lnSpc>
            </a:pPr>
            <a:r>
              <a:rPr lang="en-US" sz="2899">
                <a:solidFill>
                  <a:srgbClr val="000000"/>
                </a:solidFill>
                <a:latin typeface="Open Sauce"/>
              </a:rPr>
              <a:t>Since the correlation coefficient (0.004229) between 'Review Rating' and 'Previous Purchases' is close to 0, virtually no linear relationship.</a:t>
            </a:r>
          </a:p>
          <a:p>
            <a:pPr algn="ctr">
              <a:lnSpc>
                <a:spcPts val="3769"/>
              </a:lnSpc>
            </a:pPr>
            <a:r>
              <a:rPr lang="en-US" sz="2899">
                <a:solidFill>
                  <a:srgbClr val="000000"/>
                </a:solidFill>
                <a:latin typeface="Open Sauce Semi-Bold"/>
              </a:rPr>
              <a:t>No Linear Relationship</a:t>
            </a:r>
            <a:r>
              <a:rPr lang="en-US" sz="2899">
                <a:solidFill>
                  <a:srgbClr val="000000"/>
                </a:solidFill>
                <a:latin typeface="Open Sauce"/>
              </a:rPr>
              <a:t>: Review ratings don't linearly predict previous purchase numbers.</a:t>
            </a:r>
          </a:p>
          <a:p>
            <a:pPr algn="ctr">
              <a:lnSpc>
                <a:spcPts val="3769"/>
              </a:lnSpc>
            </a:pPr>
            <a:endParaRPr lang="en-US" sz="2899">
              <a:solidFill>
                <a:srgbClr val="000000"/>
              </a:solidFill>
              <a:latin typeface="Open Sauce"/>
            </a:endParaRPr>
          </a:p>
          <a:p>
            <a:pPr algn="ctr">
              <a:lnSpc>
                <a:spcPts val="3769"/>
              </a:lnSpc>
              <a:spcBef>
                <a:spcPct val="0"/>
              </a:spcBef>
            </a:pPr>
            <a:endParaRPr lang="en-US" sz="2899">
              <a:solidFill>
                <a:srgbClr val="000000"/>
              </a:solidFill>
              <a:latin typeface="Open Sauce"/>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450896"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4"/>
            <a:stretch>
              <a:fillRect/>
            </a:stretch>
          </a:blipFill>
        </p:spPr>
      </p:sp>
      <p:sp>
        <p:nvSpPr>
          <p:cNvPr id="5" name="TextBox 5"/>
          <p:cNvSpPr txBox="1"/>
          <p:nvPr/>
        </p:nvSpPr>
        <p:spPr>
          <a:xfrm>
            <a:off x="2867641" y="245654"/>
            <a:ext cx="14106140" cy="2858770"/>
          </a:xfrm>
          <a:prstGeom prst="rect">
            <a:avLst/>
          </a:prstGeom>
        </p:spPr>
        <p:txBody>
          <a:bodyPr lIns="0" tIns="0" rIns="0" bIns="0" rtlCol="0" anchor="t">
            <a:spAutoFit/>
          </a:bodyPr>
          <a:lstStyle/>
          <a:p>
            <a:pPr algn="ctr">
              <a:lnSpc>
                <a:spcPts val="3769"/>
              </a:lnSpc>
            </a:pPr>
            <a:r>
              <a:rPr lang="en-US" sz="2899">
                <a:solidFill>
                  <a:srgbClr val="000000"/>
                </a:solidFill>
                <a:latin typeface="Open Sauce Bold"/>
              </a:rPr>
              <a:t>Linear Regression Model</a:t>
            </a:r>
          </a:p>
          <a:p>
            <a:pPr algn="ctr">
              <a:lnSpc>
                <a:spcPts val="3769"/>
              </a:lnSpc>
            </a:pPr>
            <a:endParaRPr lang="en-US" sz="2899">
              <a:solidFill>
                <a:srgbClr val="000000"/>
              </a:solidFill>
              <a:latin typeface="Open Sauce Bold"/>
            </a:endParaRPr>
          </a:p>
          <a:p>
            <a:pPr algn="ctr">
              <a:lnSpc>
                <a:spcPts val="3769"/>
              </a:lnSpc>
            </a:pPr>
            <a:endParaRPr lang="en-US" sz="2899">
              <a:solidFill>
                <a:srgbClr val="000000"/>
              </a:solidFill>
              <a:latin typeface="Open Sauce Bold"/>
            </a:endParaRPr>
          </a:p>
          <a:p>
            <a:pPr algn="ctr">
              <a:lnSpc>
                <a:spcPts val="3769"/>
              </a:lnSpc>
            </a:pPr>
            <a:r>
              <a:rPr lang="en-US" sz="2899">
                <a:solidFill>
                  <a:srgbClr val="000000"/>
                </a:solidFill>
                <a:latin typeface="Open Sauce"/>
              </a:rPr>
              <a:t>Now we create a linear regression model to find the relation between the two.</a:t>
            </a:r>
          </a:p>
          <a:p>
            <a:pPr algn="ctr">
              <a:lnSpc>
                <a:spcPts val="3769"/>
              </a:lnSpc>
            </a:pPr>
            <a:endParaRPr lang="en-US" sz="2899">
              <a:solidFill>
                <a:srgbClr val="000000"/>
              </a:solidFill>
              <a:latin typeface="Open Sauce"/>
            </a:endParaRPr>
          </a:p>
          <a:p>
            <a:pPr algn="ctr">
              <a:lnSpc>
                <a:spcPts val="3769"/>
              </a:lnSpc>
              <a:spcBef>
                <a:spcPct val="0"/>
              </a:spcBef>
            </a:pPr>
            <a:endParaRPr lang="en-US" sz="2899">
              <a:solidFill>
                <a:srgbClr val="000000"/>
              </a:solidFill>
              <a:latin typeface="Open Sauce"/>
            </a:endParaRPr>
          </a:p>
        </p:txBody>
      </p:sp>
      <p:sp>
        <p:nvSpPr>
          <p:cNvPr id="6" name="Freeform 6"/>
          <p:cNvSpPr/>
          <p:nvPr/>
        </p:nvSpPr>
        <p:spPr>
          <a:xfrm>
            <a:off x="450896" y="2855791"/>
            <a:ext cx="7752492" cy="6240829"/>
          </a:xfrm>
          <a:custGeom>
            <a:avLst/>
            <a:gdLst/>
            <a:ahLst/>
            <a:cxnLst/>
            <a:rect l="l" t="t" r="r" b="b"/>
            <a:pathLst>
              <a:path w="7752492" h="6240829">
                <a:moveTo>
                  <a:pt x="0" y="0"/>
                </a:moveTo>
                <a:lnTo>
                  <a:pt x="7752492" y="0"/>
                </a:lnTo>
                <a:lnTo>
                  <a:pt x="7752492" y="6240829"/>
                </a:lnTo>
                <a:lnTo>
                  <a:pt x="0" y="6240829"/>
                </a:lnTo>
                <a:lnTo>
                  <a:pt x="0" y="0"/>
                </a:lnTo>
                <a:close/>
              </a:path>
            </a:pathLst>
          </a:custGeom>
          <a:blipFill>
            <a:blip r:embed="rId5"/>
            <a:stretch>
              <a:fillRect r="-716"/>
            </a:stretch>
          </a:blipFill>
        </p:spPr>
      </p:sp>
      <p:sp>
        <p:nvSpPr>
          <p:cNvPr id="7" name="TextBox 7"/>
          <p:cNvSpPr txBox="1"/>
          <p:nvPr/>
        </p:nvSpPr>
        <p:spPr>
          <a:xfrm>
            <a:off x="573360" y="9220200"/>
            <a:ext cx="6581445" cy="989964"/>
          </a:xfrm>
          <a:prstGeom prst="rect">
            <a:avLst/>
          </a:prstGeom>
        </p:spPr>
        <p:txBody>
          <a:bodyPr lIns="0" tIns="0" rIns="0" bIns="0" rtlCol="0" anchor="t">
            <a:spAutoFit/>
          </a:bodyPr>
          <a:lstStyle/>
          <a:p>
            <a:pPr algn="ctr">
              <a:lnSpc>
                <a:spcPts val="2660"/>
              </a:lnSpc>
            </a:pPr>
            <a:r>
              <a:rPr lang="en-US" sz="1900">
                <a:solidFill>
                  <a:srgbClr val="000000"/>
                </a:solidFill>
                <a:latin typeface="Canva Sans Bold"/>
              </a:rPr>
              <a:t>Constant Prediction Trend:</a:t>
            </a:r>
            <a:r>
              <a:rPr lang="en-US" sz="1900">
                <a:solidFill>
                  <a:srgbClr val="000000"/>
                </a:solidFill>
                <a:latin typeface="Canva Sans"/>
              </a:rPr>
              <a:t> The linear model predicts a uniform purchase number across different review ratings, indicated by a flat line of red dots.</a:t>
            </a:r>
          </a:p>
        </p:txBody>
      </p:sp>
      <p:sp>
        <p:nvSpPr>
          <p:cNvPr id="8" name="Freeform 8"/>
          <p:cNvSpPr/>
          <p:nvPr/>
        </p:nvSpPr>
        <p:spPr>
          <a:xfrm>
            <a:off x="8482164" y="3549756"/>
            <a:ext cx="9479264" cy="914421"/>
          </a:xfrm>
          <a:custGeom>
            <a:avLst/>
            <a:gdLst/>
            <a:ahLst/>
            <a:cxnLst/>
            <a:rect l="l" t="t" r="r" b="b"/>
            <a:pathLst>
              <a:path w="9479264" h="914421">
                <a:moveTo>
                  <a:pt x="0" y="0"/>
                </a:moveTo>
                <a:lnTo>
                  <a:pt x="9479265" y="0"/>
                </a:lnTo>
                <a:lnTo>
                  <a:pt x="9479265" y="914421"/>
                </a:lnTo>
                <a:lnTo>
                  <a:pt x="0" y="914421"/>
                </a:lnTo>
                <a:lnTo>
                  <a:pt x="0" y="0"/>
                </a:lnTo>
                <a:close/>
              </a:path>
            </a:pathLst>
          </a:custGeom>
          <a:blipFill>
            <a:blip r:embed="rId6"/>
            <a:stretch>
              <a:fillRect l="-2325" r="-7124" b="-25620"/>
            </a:stretch>
          </a:blipFill>
        </p:spPr>
      </p:sp>
      <p:sp>
        <p:nvSpPr>
          <p:cNvPr id="9" name="TextBox 9"/>
          <p:cNvSpPr txBox="1"/>
          <p:nvPr/>
        </p:nvSpPr>
        <p:spPr>
          <a:xfrm>
            <a:off x="8690882" y="5317671"/>
            <a:ext cx="9393011" cy="2096922"/>
          </a:xfrm>
          <a:prstGeom prst="rect">
            <a:avLst/>
          </a:prstGeom>
        </p:spPr>
        <p:txBody>
          <a:bodyPr lIns="0" tIns="0" rIns="0" bIns="0" rtlCol="0" anchor="t">
            <a:spAutoFit/>
          </a:bodyPr>
          <a:lstStyle/>
          <a:p>
            <a:pPr>
              <a:lnSpc>
                <a:spcPts val="2779"/>
              </a:lnSpc>
              <a:spcBef>
                <a:spcPct val="0"/>
              </a:spcBef>
            </a:pPr>
            <a:r>
              <a:rPr lang="en-US" sz="2138">
                <a:solidFill>
                  <a:srgbClr val="000000"/>
                </a:solidFill>
                <a:latin typeface="Open Sauce"/>
              </a:rPr>
              <a:t>High Mean Squared Error: model's poor performance in predicting purchases.</a:t>
            </a:r>
          </a:p>
          <a:p>
            <a:pPr>
              <a:lnSpc>
                <a:spcPts val="2779"/>
              </a:lnSpc>
              <a:spcBef>
                <a:spcPct val="0"/>
              </a:spcBef>
            </a:pPr>
            <a:r>
              <a:rPr lang="en-US" sz="2138">
                <a:solidFill>
                  <a:srgbClr val="000000"/>
                </a:solidFill>
                <a:latin typeface="Open Sauce"/>
              </a:rPr>
              <a:t>Weak Correlation Impact: Aligns with the minimal link between 'Review Rating' and 'Previous Purchases'.</a:t>
            </a:r>
          </a:p>
          <a:p>
            <a:pPr>
              <a:lnSpc>
                <a:spcPts val="2779"/>
              </a:lnSpc>
              <a:spcBef>
                <a:spcPct val="0"/>
              </a:spcBef>
            </a:pPr>
            <a:r>
              <a:rPr lang="en-US" sz="2138">
                <a:solidFill>
                  <a:srgbClr val="000000"/>
                </a:solidFill>
                <a:latin typeface="Open Sauce"/>
              </a:rPr>
              <a:t>Model Inadequacy: This suggests linear regression isn't suitable for the data's complexity.</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450896"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4"/>
            <a:stretch>
              <a:fillRect/>
            </a:stretch>
          </a:blipFill>
        </p:spPr>
      </p:sp>
      <p:sp>
        <p:nvSpPr>
          <p:cNvPr id="5" name="Freeform 5"/>
          <p:cNvSpPr/>
          <p:nvPr/>
        </p:nvSpPr>
        <p:spPr>
          <a:xfrm>
            <a:off x="991778" y="3471107"/>
            <a:ext cx="16304444" cy="2297402"/>
          </a:xfrm>
          <a:custGeom>
            <a:avLst/>
            <a:gdLst/>
            <a:ahLst/>
            <a:cxnLst/>
            <a:rect l="l" t="t" r="r" b="b"/>
            <a:pathLst>
              <a:path w="16304444" h="2297402">
                <a:moveTo>
                  <a:pt x="0" y="0"/>
                </a:moveTo>
                <a:lnTo>
                  <a:pt x="16304444" y="0"/>
                </a:lnTo>
                <a:lnTo>
                  <a:pt x="16304444" y="2297402"/>
                </a:lnTo>
                <a:lnTo>
                  <a:pt x="0" y="2297402"/>
                </a:lnTo>
                <a:lnTo>
                  <a:pt x="0" y="0"/>
                </a:lnTo>
                <a:close/>
              </a:path>
            </a:pathLst>
          </a:custGeom>
          <a:blipFill>
            <a:blip r:embed="rId5"/>
            <a:stretch>
              <a:fillRect t="-6197" b="-6197"/>
            </a:stretch>
          </a:blipFill>
        </p:spPr>
      </p:sp>
      <p:sp>
        <p:nvSpPr>
          <p:cNvPr id="6" name="TextBox 6"/>
          <p:cNvSpPr txBox="1"/>
          <p:nvPr/>
        </p:nvSpPr>
        <p:spPr>
          <a:xfrm>
            <a:off x="2432649" y="868136"/>
            <a:ext cx="14106140" cy="953770"/>
          </a:xfrm>
          <a:prstGeom prst="rect">
            <a:avLst/>
          </a:prstGeom>
        </p:spPr>
        <p:txBody>
          <a:bodyPr lIns="0" tIns="0" rIns="0" bIns="0" rtlCol="0" anchor="t">
            <a:spAutoFit/>
          </a:bodyPr>
          <a:lstStyle/>
          <a:p>
            <a:pPr algn="ctr">
              <a:lnSpc>
                <a:spcPts val="3769"/>
              </a:lnSpc>
            </a:pPr>
            <a:r>
              <a:rPr lang="en-US" sz="2899">
                <a:solidFill>
                  <a:srgbClr val="000000"/>
                </a:solidFill>
                <a:latin typeface="Open Sauce Bold"/>
              </a:rPr>
              <a:t>Decision Tree regressor.</a:t>
            </a:r>
          </a:p>
          <a:p>
            <a:pPr algn="ctr">
              <a:lnSpc>
                <a:spcPts val="3769"/>
              </a:lnSpc>
              <a:spcBef>
                <a:spcPct val="0"/>
              </a:spcBef>
            </a:pPr>
            <a:endParaRPr lang="en-US" sz="2899">
              <a:solidFill>
                <a:srgbClr val="000000"/>
              </a:solidFill>
              <a:latin typeface="Open Sauce Bold"/>
            </a:endParaRPr>
          </a:p>
        </p:txBody>
      </p:sp>
      <p:sp>
        <p:nvSpPr>
          <p:cNvPr id="7" name="TextBox 7"/>
          <p:cNvSpPr txBox="1"/>
          <p:nvPr/>
        </p:nvSpPr>
        <p:spPr>
          <a:xfrm>
            <a:off x="991778" y="6959134"/>
            <a:ext cx="16304444" cy="35807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000000"/>
                </a:solidFill>
                <a:latin typeface="Canva Sans Semi-Bold"/>
              </a:rPr>
              <a:t>Decision Tree MSE</a:t>
            </a:r>
            <a:r>
              <a:rPr lang="en-US" sz="3399">
                <a:solidFill>
                  <a:srgbClr val="000000"/>
                </a:solidFill>
                <a:latin typeface="Canva Sans"/>
              </a:rPr>
              <a:t>: Reported a Mean Squared Error of 202.</a:t>
            </a:r>
          </a:p>
          <a:p>
            <a:pPr marL="734059" lvl="1" indent="-367030" algn="ctr">
              <a:lnSpc>
                <a:spcPts val="4759"/>
              </a:lnSpc>
              <a:buFont typeface="Arial"/>
              <a:buChar char="•"/>
            </a:pPr>
            <a:r>
              <a:rPr lang="en-US" sz="3399">
                <a:solidFill>
                  <a:srgbClr val="000000"/>
                </a:solidFill>
                <a:latin typeface="Canva Sans Semi-Bold"/>
              </a:rPr>
              <a:t>Comparable to Linear Model</a:t>
            </a:r>
            <a:r>
              <a:rPr lang="en-US" sz="3399">
                <a:solidFill>
                  <a:srgbClr val="000000"/>
                </a:solidFill>
                <a:latin typeface="Canva Sans"/>
              </a:rPr>
              <a:t>: MSE is simialr to the Linear Regression's results.</a:t>
            </a:r>
          </a:p>
          <a:p>
            <a:pPr marL="734059" lvl="1" indent="-367030" algn="ctr">
              <a:lnSpc>
                <a:spcPts val="4759"/>
              </a:lnSpc>
              <a:buFont typeface="Arial"/>
              <a:buChar char="•"/>
            </a:pPr>
            <a:r>
              <a:rPr lang="en-US" sz="3399">
                <a:solidFill>
                  <a:srgbClr val="000000"/>
                </a:solidFill>
                <a:latin typeface="Canva Sans Semi-Bold"/>
              </a:rPr>
              <a:t>Limited Improvement</a:t>
            </a:r>
            <a:r>
              <a:rPr lang="en-US" sz="3399">
                <a:solidFill>
                  <a:srgbClr val="000000"/>
                </a:solidFill>
                <a:latin typeface="Canva Sans"/>
              </a:rPr>
              <a:t>: No notable enhancement in predicting purchases from review ratings.</a:t>
            </a:r>
          </a:p>
          <a:p>
            <a:pPr algn="ctr">
              <a:lnSpc>
                <a:spcPts val="4759"/>
              </a:lnSpc>
            </a:pPr>
            <a:endParaRPr lang="en-US" sz="3399">
              <a:solidFill>
                <a:srgbClr val="000000"/>
              </a:solidFill>
              <a:latin typeface="Canva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TextBox 2"/>
          <p:cNvSpPr txBox="1"/>
          <p:nvPr/>
        </p:nvSpPr>
        <p:spPr>
          <a:xfrm>
            <a:off x="4658045" y="1060483"/>
            <a:ext cx="8971909" cy="1152155"/>
          </a:xfrm>
          <a:prstGeom prst="rect">
            <a:avLst/>
          </a:prstGeom>
        </p:spPr>
        <p:txBody>
          <a:bodyPr lIns="0" tIns="0" rIns="0" bIns="0" rtlCol="0" anchor="t">
            <a:spAutoFit/>
          </a:bodyPr>
          <a:lstStyle/>
          <a:p>
            <a:pPr marL="0" lvl="0" indent="0" algn="ctr">
              <a:lnSpc>
                <a:spcPts val="7602"/>
              </a:lnSpc>
            </a:pPr>
            <a:r>
              <a:rPr lang="en-US" sz="8174" spc="882">
                <a:solidFill>
                  <a:srgbClr val="07345A"/>
                </a:solidFill>
                <a:latin typeface="Codec Pro ExtraBold"/>
              </a:rPr>
              <a:t>CONCLUSIONS</a:t>
            </a:r>
          </a:p>
        </p:txBody>
      </p:sp>
      <p:grpSp>
        <p:nvGrpSpPr>
          <p:cNvPr id="3" name="Group 3"/>
          <p:cNvGrpSpPr/>
          <p:nvPr/>
        </p:nvGrpSpPr>
        <p:grpSpPr>
          <a:xfrm rot="826432">
            <a:off x="-18353104" y="-3567159"/>
            <a:ext cx="21026341" cy="12831921"/>
            <a:chOff x="0" y="0"/>
            <a:chExt cx="5537802" cy="3379601"/>
          </a:xfrm>
        </p:grpSpPr>
        <p:sp>
          <p:nvSpPr>
            <p:cNvPr id="4" name="Freeform 4"/>
            <p:cNvSpPr/>
            <p:nvPr/>
          </p:nvSpPr>
          <p:spPr>
            <a:xfrm>
              <a:off x="0" y="0"/>
              <a:ext cx="5537802" cy="3379601"/>
            </a:xfrm>
            <a:custGeom>
              <a:avLst/>
              <a:gdLst/>
              <a:ahLst/>
              <a:cxnLst/>
              <a:rect l="l" t="t" r="r" b="b"/>
              <a:pathLst>
                <a:path w="5537802" h="3379601">
                  <a:moveTo>
                    <a:pt x="0" y="0"/>
                  </a:moveTo>
                  <a:lnTo>
                    <a:pt x="5537802" y="0"/>
                  </a:lnTo>
                  <a:lnTo>
                    <a:pt x="5537802" y="3379601"/>
                  </a:lnTo>
                  <a:lnTo>
                    <a:pt x="0" y="3379601"/>
                  </a:lnTo>
                  <a:close/>
                </a:path>
              </a:pathLst>
            </a:custGeom>
            <a:solidFill>
              <a:srgbClr val="07345A"/>
            </a:solidFill>
          </p:spPr>
        </p:sp>
        <p:sp>
          <p:nvSpPr>
            <p:cNvPr id="5" name="TextBox 5"/>
            <p:cNvSpPr txBox="1"/>
            <p:nvPr/>
          </p:nvSpPr>
          <p:spPr>
            <a:xfrm>
              <a:off x="0" y="-19050"/>
              <a:ext cx="5537802" cy="3398651"/>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rot="773821">
            <a:off x="3741572" y="-4834013"/>
            <a:ext cx="313833" cy="8482349"/>
            <a:chOff x="0" y="0"/>
            <a:chExt cx="82656" cy="2234034"/>
          </a:xfrm>
        </p:grpSpPr>
        <p:sp>
          <p:nvSpPr>
            <p:cNvPr id="7" name="Freeform 7"/>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AD9E64"/>
            </a:solidFill>
          </p:spPr>
        </p:sp>
        <p:sp>
          <p:nvSpPr>
            <p:cNvPr id="8" name="TextBox 8"/>
            <p:cNvSpPr txBox="1"/>
            <p:nvPr/>
          </p:nvSpPr>
          <p:spPr>
            <a:xfrm>
              <a:off x="0" y="-19050"/>
              <a:ext cx="82656" cy="2253084"/>
            </a:xfrm>
            <a:prstGeom prst="rect">
              <a:avLst/>
            </a:prstGeom>
          </p:spPr>
          <p:txBody>
            <a:bodyPr lIns="50800" tIns="50800" rIns="50800" bIns="50800" rtlCol="0" anchor="ctr"/>
            <a:lstStyle/>
            <a:p>
              <a:pPr algn="ctr">
                <a:lnSpc>
                  <a:spcPts val="2859"/>
                </a:lnSpc>
              </a:pPr>
              <a:endParaRPr/>
            </a:p>
          </p:txBody>
        </p:sp>
      </p:grpSp>
      <p:sp>
        <p:nvSpPr>
          <p:cNvPr id="9" name="Freeform 9"/>
          <p:cNvSpPr/>
          <p:nvPr/>
        </p:nvSpPr>
        <p:spPr>
          <a:xfrm>
            <a:off x="450896"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2"/>
            <a:stretch>
              <a:fillRect/>
            </a:stretch>
          </a:blipFill>
        </p:spPr>
      </p:sp>
      <p:sp>
        <p:nvSpPr>
          <p:cNvPr id="10" name="TextBox 10"/>
          <p:cNvSpPr txBox="1"/>
          <p:nvPr/>
        </p:nvSpPr>
        <p:spPr>
          <a:xfrm>
            <a:off x="3276727" y="3547792"/>
            <a:ext cx="12763809" cy="4911725"/>
          </a:xfrm>
          <a:prstGeom prst="rect">
            <a:avLst/>
          </a:prstGeom>
        </p:spPr>
        <p:txBody>
          <a:bodyPr lIns="0" tIns="0" rIns="0" bIns="0" rtlCol="0" anchor="t">
            <a:spAutoFit/>
          </a:bodyPr>
          <a:lstStyle/>
          <a:p>
            <a:pPr algn="ctr">
              <a:lnSpc>
                <a:spcPts val="3249"/>
              </a:lnSpc>
            </a:pPr>
            <a:endParaRPr/>
          </a:p>
          <a:p>
            <a:pPr algn="ctr">
              <a:lnSpc>
                <a:spcPts val="3249"/>
              </a:lnSpc>
            </a:pPr>
            <a:endParaRPr/>
          </a:p>
          <a:p>
            <a:pPr algn="ctr">
              <a:lnSpc>
                <a:spcPts val="3249"/>
              </a:lnSpc>
            </a:pPr>
            <a:r>
              <a:rPr lang="en-US" sz="2499">
                <a:solidFill>
                  <a:srgbClr val="000000"/>
                </a:solidFill>
                <a:latin typeface="Canva Sans"/>
              </a:rPr>
              <a:t>The analysis of both models suggests a weak relationship between 'Review Rating' and 'Previous Purchases', as indicated by the high MSEs and low R-squared values.</a:t>
            </a:r>
          </a:p>
          <a:p>
            <a:pPr algn="ctr">
              <a:lnSpc>
                <a:spcPts val="3249"/>
              </a:lnSpc>
            </a:pPr>
            <a:r>
              <a:rPr lang="en-US" sz="2499">
                <a:solidFill>
                  <a:srgbClr val="000000"/>
                </a:solidFill>
                <a:latin typeface="Canva Sans"/>
              </a:rPr>
              <a:t>Despite using advanced models, the predictive accuracy was low. </a:t>
            </a:r>
          </a:p>
          <a:p>
            <a:pPr algn="ctr">
              <a:lnSpc>
                <a:spcPts val="3249"/>
              </a:lnSpc>
            </a:pPr>
            <a:endParaRPr lang="en-US" sz="2499">
              <a:solidFill>
                <a:srgbClr val="000000"/>
              </a:solidFill>
              <a:latin typeface="Canva Sans"/>
            </a:endParaRPr>
          </a:p>
          <a:p>
            <a:pPr algn="ctr">
              <a:lnSpc>
                <a:spcPts val="3249"/>
              </a:lnSpc>
            </a:pPr>
            <a:r>
              <a:rPr lang="en-US" sz="2499">
                <a:solidFill>
                  <a:srgbClr val="000000"/>
                </a:solidFill>
                <a:latin typeface="Canva Sans"/>
              </a:rPr>
              <a:t>This challenges usual assumptions, highlighting differences between synthetic and real-world data. It emphasizes the need for real-world data to gain accurate, practical insights.</a:t>
            </a:r>
          </a:p>
          <a:p>
            <a:pPr>
              <a:lnSpc>
                <a:spcPts val="3249"/>
              </a:lnSpc>
            </a:pPr>
            <a:endParaRPr lang="en-US" sz="2499">
              <a:solidFill>
                <a:srgbClr val="000000"/>
              </a:solidFill>
              <a:latin typeface="Canva Sans"/>
            </a:endParaRPr>
          </a:p>
          <a:p>
            <a:pPr algn="ctr">
              <a:lnSpc>
                <a:spcPts val="3249"/>
              </a:lnSpc>
            </a:pPr>
            <a:endParaRPr lang="en-US" sz="2499">
              <a:solidFill>
                <a:srgbClr val="000000"/>
              </a:solidFill>
              <a:latin typeface="Canva Sans"/>
            </a:endParaRPr>
          </a:p>
          <a:p>
            <a:pPr algn="ctr">
              <a:lnSpc>
                <a:spcPts val="3249"/>
              </a:lnSpc>
              <a:spcBef>
                <a:spcPct val="0"/>
              </a:spcBef>
            </a:pPr>
            <a:endParaRPr lang="en-US" sz="2499">
              <a:solidFill>
                <a:srgbClr val="000000"/>
              </a:solidFill>
              <a:latin typeface="Canva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a:off x="10853278" y="2615657"/>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243554" y="-1718684"/>
            <a:ext cx="5643741" cy="4114800"/>
          </a:xfrm>
          <a:custGeom>
            <a:avLst/>
            <a:gdLst/>
            <a:ahLst/>
            <a:cxnLst/>
            <a:rect l="l" t="t" r="r" b="b"/>
            <a:pathLst>
              <a:path w="5643741" h="4114800">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400186" y="1477236"/>
            <a:ext cx="6915784" cy="4719956"/>
          </a:xfrm>
          <a:prstGeom prst="rect">
            <a:avLst/>
          </a:prstGeom>
        </p:spPr>
        <p:txBody>
          <a:bodyPr lIns="0" tIns="0" rIns="0" bIns="0" rtlCol="0" anchor="t">
            <a:spAutoFit/>
          </a:bodyPr>
          <a:lstStyle/>
          <a:p>
            <a:pPr>
              <a:lnSpc>
                <a:spcPts val="12319"/>
              </a:lnSpc>
            </a:pPr>
            <a:r>
              <a:rPr lang="en-US" sz="8799" spc="-149">
                <a:solidFill>
                  <a:srgbClr val="FFFFFF"/>
                </a:solidFill>
                <a:latin typeface="Poppins Bold"/>
              </a:rPr>
              <a:t>Smart Question - 3</a:t>
            </a:r>
          </a:p>
          <a:p>
            <a:pPr>
              <a:lnSpc>
                <a:spcPts val="12319"/>
              </a:lnSpc>
            </a:pPr>
            <a:endParaRPr lang="en-US" sz="8799" spc="-149">
              <a:solidFill>
                <a:srgbClr val="FFFFFF"/>
              </a:solidFill>
              <a:latin typeface="Poppins Bold"/>
            </a:endParaRPr>
          </a:p>
        </p:txBody>
      </p:sp>
      <p:sp>
        <p:nvSpPr>
          <p:cNvPr id="5" name="TextBox 5"/>
          <p:cNvSpPr txBox="1"/>
          <p:nvPr/>
        </p:nvSpPr>
        <p:spPr>
          <a:xfrm>
            <a:off x="775107" y="5367221"/>
            <a:ext cx="9822003" cy="1536116"/>
          </a:xfrm>
          <a:prstGeom prst="rect">
            <a:avLst/>
          </a:prstGeom>
        </p:spPr>
        <p:txBody>
          <a:bodyPr lIns="0" tIns="0" rIns="0" bIns="0" rtlCol="0" anchor="t">
            <a:spAutoFit/>
          </a:bodyPr>
          <a:lstStyle/>
          <a:p>
            <a:pPr>
              <a:lnSpc>
                <a:spcPts val="4090"/>
              </a:lnSpc>
            </a:pPr>
            <a:r>
              <a:rPr lang="en-US" sz="2556">
                <a:solidFill>
                  <a:srgbClr val="D9D9D9"/>
                </a:solidFill>
                <a:latin typeface="Poppins Bold"/>
              </a:rPr>
              <a:t>Correlation between the Purchase Amount &amp; and customer’s Repurchase Behavior and the Product Category</a:t>
            </a:r>
          </a:p>
        </p:txBody>
      </p:sp>
      <p:grpSp>
        <p:nvGrpSpPr>
          <p:cNvPr id="6" name="Group 6"/>
          <p:cNvGrpSpPr/>
          <p:nvPr/>
        </p:nvGrpSpPr>
        <p:grpSpPr>
          <a:xfrm>
            <a:off x="0" y="9998267"/>
            <a:ext cx="9144000" cy="288733"/>
            <a:chOff x="0" y="0"/>
            <a:chExt cx="2408296" cy="76045"/>
          </a:xfrm>
        </p:grpSpPr>
        <p:sp>
          <p:nvSpPr>
            <p:cNvPr id="7" name="Freeform 7"/>
            <p:cNvSpPr/>
            <p:nvPr/>
          </p:nvSpPr>
          <p:spPr>
            <a:xfrm>
              <a:off x="0" y="0"/>
              <a:ext cx="2408296" cy="76045"/>
            </a:xfrm>
            <a:custGeom>
              <a:avLst/>
              <a:gdLst/>
              <a:ahLst/>
              <a:cxnLst/>
              <a:rect l="l" t="t" r="r" b="b"/>
              <a:pathLst>
                <a:path w="2408296" h="76045">
                  <a:moveTo>
                    <a:pt x="0" y="0"/>
                  </a:moveTo>
                  <a:lnTo>
                    <a:pt x="2408296" y="0"/>
                  </a:lnTo>
                  <a:lnTo>
                    <a:pt x="2408296" y="76045"/>
                  </a:lnTo>
                  <a:lnTo>
                    <a:pt x="0" y="76045"/>
                  </a:lnTo>
                  <a:close/>
                </a:path>
              </a:pathLst>
            </a:custGeom>
            <a:solidFill>
              <a:srgbClr val="AD9E64"/>
            </a:solidFill>
          </p:spPr>
        </p:sp>
        <p:sp>
          <p:nvSpPr>
            <p:cNvPr id="8" name="TextBox 8"/>
            <p:cNvSpPr txBox="1"/>
            <p:nvPr/>
          </p:nvSpPr>
          <p:spPr>
            <a:xfrm>
              <a:off x="0" y="-38100"/>
              <a:ext cx="2408296"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215068" y="7269539"/>
            <a:ext cx="11286020" cy="2524217"/>
          </a:xfrm>
          <a:prstGeom prst="rect">
            <a:avLst/>
          </a:prstGeom>
        </p:spPr>
        <p:txBody>
          <a:bodyPr lIns="0" tIns="0" rIns="0" bIns="0" rtlCol="0" anchor="t">
            <a:spAutoFit/>
          </a:bodyPr>
          <a:lstStyle/>
          <a:p>
            <a:pPr algn="ctr">
              <a:lnSpc>
                <a:spcPts val="2915"/>
              </a:lnSpc>
            </a:pPr>
            <a:r>
              <a:rPr lang="en-US" sz="2242" spc="219">
                <a:solidFill>
                  <a:srgbClr val="AD9E64"/>
                </a:solidFill>
                <a:latin typeface="Open Sauce"/>
              </a:rPr>
              <a:t>Objectives: </a:t>
            </a:r>
          </a:p>
          <a:p>
            <a:pPr marL="484204" lvl="1" indent="-242102" algn="ctr">
              <a:lnSpc>
                <a:spcPts val="2915"/>
              </a:lnSpc>
              <a:buFont typeface="Arial"/>
              <a:buChar char="•"/>
            </a:pPr>
            <a:r>
              <a:rPr lang="en-US" sz="2242" spc="219">
                <a:solidFill>
                  <a:srgbClr val="AD9E64"/>
                </a:solidFill>
                <a:latin typeface="Open Sauce"/>
              </a:rPr>
              <a:t>Customer Retention</a:t>
            </a:r>
          </a:p>
          <a:p>
            <a:pPr marL="484204" lvl="1" indent="-242102" algn="ctr">
              <a:lnSpc>
                <a:spcPts val="2915"/>
              </a:lnSpc>
              <a:buFont typeface="Arial"/>
              <a:buChar char="•"/>
            </a:pPr>
            <a:r>
              <a:rPr lang="en-US" sz="2242" spc="219">
                <a:solidFill>
                  <a:srgbClr val="AD9E64"/>
                </a:solidFill>
                <a:latin typeface="Open Sauce"/>
              </a:rPr>
              <a:t>Product Targeting</a:t>
            </a:r>
          </a:p>
          <a:p>
            <a:pPr marL="484204" lvl="1" indent="-242102" algn="ctr">
              <a:lnSpc>
                <a:spcPts val="2915"/>
              </a:lnSpc>
              <a:buFont typeface="Arial"/>
              <a:buChar char="•"/>
            </a:pPr>
            <a:r>
              <a:rPr lang="en-US" sz="2242" spc="219">
                <a:solidFill>
                  <a:srgbClr val="AD9E64"/>
                </a:solidFill>
                <a:latin typeface="Open Sauce"/>
              </a:rPr>
              <a:t>Marketing Strategy</a:t>
            </a:r>
          </a:p>
          <a:p>
            <a:pPr marL="484204" lvl="1" indent="-242102" algn="ctr">
              <a:lnSpc>
                <a:spcPts val="2915"/>
              </a:lnSpc>
              <a:buFont typeface="Arial"/>
              <a:buChar char="•"/>
            </a:pPr>
            <a:r>
              <a:rPr lang="en-US" sz="2242" spc="219">
                <a:solidFill>
                  <a:srgbClr val="AD9E64"/>
                </a:solidFill>
                <a:latin typeface="Open Sauce"/>
              </a:rPr>
              <a:t>Revenue optimization</a:t>
            </a:r>
          </a:p>
          <a:p>
            <a:pPr algn="ctr">
              <a:lnSpc>
                <a:spcPts val="2915"/>
              </a:lnSpc>
            </a:pPr>
            <a:endParaRPr lang="en-US" sz="2242" spc="219">
              <a:solidFill>
                <a:srgbClr val="AD9E64"/>
              </a:solidFill>
              <a:latin typeface="Open Sauce"/>
            </a:endParaRPr>
          </a:p>
          <a:p>
            <a:pPr algn="ctr">
              <a:lnSpc>
                <a:spcPts val="2915"/>
              </a:lnSpc>
              <a:spcBef>
                <a:spcPct val="0"/>
              </a:spcBef>
            </a:pPr>
            <a:endParaRPr lang="en-US" sz="2242" spc="219">
              <a:solidFill>
                <a:srgbClr val="AD9E64"/>
              </a:solidFill>
              <a:latin typeface="Open Sauce"/>
            </a:endParaRPr>
          </a:p>
        </p:txBody>
      </p:sp>
      <p:sp>
        <p:nvSpPr>
          <p:cNvPr id="10" name="Freeform 10"/>
          <p:cNvSpPr/>
          <p:nvPr/>
        </p:nvSpPr>
        <p:spPr>
          <a:xfrm>
            <a:off x="16267000" y="0"/>
            <a:ext cx="1984600" cy="1984600"/>
          </a:xfrm>
          <a:custGeom>
            <a:avLst/>
            <a:gdLst/>
            <a:ahLst/>
            <a:cxnLst/>
            <a:rect l="l" t="t" r="r" b="b"/>
            <a:pathLst>
              <a:path w="1984600" h="1984600">
                <a:moveTo>
                  <a:pt x="0" y="0"/>
                </a:moveTo>
                <a:lnTo>
                  <a:pt x="1984600" y="0"/>
                </a:lnTo>
                <a:lnTo>
                  <a:pt x="1984600" y="1984600"/>
                </a:lnTo>
                <a:lnTo>
                  <a:pt x="0" y="1984600"/>
                </a:lnTo>
                <a:lnTo>
                  <a:pt x="0" y="0"/>
                </a:lnTo>
                <a:close/>
              </a:path>
            </a:pathLst>
          </a:custGeom>
          <a:blipFill>
            <a:blip r:embed="rId6"/>
            <a:stretch>
              <a:fillRect/>
            </a:stretch>
          </a:blipFill>
        </p:spPr>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6987774" y="2605605"/>
            <a:ext cx="1408888" cy="1280807"/>
          </a:xfrm>
          <a:custGeom>
            <a:avLst/>
            <a:gdLst/>
            <a:ahLst/>
            <a:cxnLst/>
            <a:rect l="l" t="t" r="r" b="b"/>
            <a:pathLst>
              <a:path w="1408888" h="1280807">
                <a:moveTo>
                  <a:pt x="0" y="0"/>
                </a:moveTo>
                <a:lnTo>
                  <a:pt x="1408888" y="0"/>
                </a:lnTo>
                <a:lnTo>
                  <a:pt x="1408888" y="1280807"/>
                </a:lnTo>
                <a:lnTo>
                  <a:pt x="0" y="12808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99940" y="2960294"/>
            <a:ext cx="8335906" cy="5814212"/>
          </a:xfrm>
          <a:custGeom>
            <a:avLst/>
            <a:gdLst/>
            <a:ahLst/>
            <a:cxnLst/>
            <a:rect l="l" t="t" r="r" b="b"/>
            <a:pathLst>
              <a:path w="8335906" h="5814212">
                <a:moveTo>
                  <a:pt x="0" y="0"/>
                </a:moveTo>
                <a:lnTo>
                  <a:pt x="8335906" y="0"/>
                </a:lnTo>
                <a:lnTo>
                  <a:pt x="8335906" y="5814212"/>
                </a:lnTo>
                <a:lnTo>
                  <a:pt x="0" y="5814212"/>
                </a:lnTo>
                <a:lnTo>
                  <a:pt x="0" y="0"/>
                </a:lnTo>
                <a:close/>
              </a:path>
            </a:pathLst>
          </a:custGeom>
          <a:blipFill>
            <a:blip r:embed="rId6"/>
            <a:stretch>
              <a:fillRect/>
            </a:stretch>
          </a:blipFill>
        </p:spPr>
      </p:sp>
      <p:sp>
        <p:nvSpPr>
          <p:cNvPr id="5" name="TextBox 5"/>
          <p:cNvSpPr txBox="1"/>
          <p:nvPr/>
        </p:nvSpPr>
        <p:spPr>
          <a:xfrm>
            <a:off x="8756898" y="582386"/>
            <a:ext cx="8502402" cy="1430020"/>
          </a:xfrm>
          <a:prstGeom prst="rect">
            <a:avLst/>
          </a:prstGeom>
        </p:spPr>
        <p:txBody>
          <a:bodyPr lIns="0" tIns="0" rIns="0" bIns="0" rtlCol="0" anchor="t">
            <a:spAutoFit/>
          </a:bodyPr>
          <a:lstStyle/>
          <a:p>
            <a:pPr algn="ctr">
              <a:lnSpc>
                <a:spcPts val="3769"/>
              </a:lnSpc>
            </a:pPr>
            <a:r>
              <a:rPr lang="en-US" sz="2899">
                <a:solidFill>
                  <a:srgbClr val="000000"/>
                </a:solidFill>
                <a:latin typeface="Open Sauce Bold"/>
              </a:rPr>
              <a:t>Correlation analysis between 'Purchase Amount (USD)' and 'Previous Purchases'</a:t>
            </a:r>
          </a:p>
          <a:p>
            <a:pPr algn="ctr">
              <a:lnSpc>
                <a:spcPts val="3769"/>
              </a:lnSpc>
              <a:spcBef>
                <a:spcPct val="0"/>
              </a:spcBef>
            </a:pPr>
            <a:endParaRPr lang="en-US" sz="2899">
              <a:solidFill>
                <a:srgbClr val="000000"/>
              </a:solidFill>
              <a:latin typeface="Open Sauce Bold"/>
            </a:endParaRPr>
          </a:p>
        </p:txBody>
      </p:sp>
      <p:sp>
        <p:nvSpPr>
          <p:cNvPr id="6" name="TextBox 6"/>
          <p:cNvSpPr txBox="1"/>
          <p:nvPr/>
        </p:nvSpPr>
        <p:spPr>
          <a:xfrm>
            <a:off x="9152515" y="3207908"/>
            <a:ext cx="9135485" cy="4940300"/>
          </a:xfrm>
          <a:prstGeom prst="rect">
            <a:avLst/>
          </a:prstGeom>
        </p:spPr>
        <p:txBody>
          <a:bodyPr lIns="0" tIns="0" rIns="0" bIns="0" rtlCol="0" anchor="t">
            <a:spAutoFit/>
          </a:bodyPr>
          <a:lstStyle/>
          <a:p>
            <a:pPr>
              <a:lnSpc>
                <a:spcPts val="3639"/>
              </a:lnSpc>
            </a:pPr>
            <a:r>
              <a:rPr lang="en-US" sz="2799">
                <a:solidFill>
                  <a:srgbClr val="000000"/>
                </a:solidFill>
                <a:latin typeface="Open Sauce"/>
              </a:rPr>
              <a:t>The correlation coefficient = 0.01 </a:t>
            </a:r>
          </a:p>
          <a:p>
            <a:pPr>
              <a:lnSpc>
                <a:spcPts val="3639"/>
              </a:lnSpc>
            </a:pPr>
            <a:endParaRPr lang="en-US" sz="2799">
              <a:solidFill>
                <a:srgbClr val="000000"/>
              </a:solidFill>
              <a:latin typeface="Open Sauce"/>
            </a:endParaRPr>
          </a:p>
          <a:p>
            <a:pPr>
              <a:lnSpc>
                <a:spcPts val="3639"/>
              </a:lnSpc>
            </a:pPr>
            <a:endParaRPr lang="en-US" sz="2799">
              <a:solidFill>
                <a:srgbClr val="000000"/>
              </a:solidFill>
              <a:latin typeface="Open Sauce"/>
            </a:endParaRPr>
          </a:p>
          <a:p>
            <a:pPr>
              <a:lnSpc>
                <a:spcPts val="3639"/>
              </a:lnSpc>
            </a:pPr>
            <a:r>
              <a:rPr lang="en-US" sz="2799">
                <a:solidFill>
                  <a:srgbClr val="000000"/>
                </a:solidFill>
                <a:latin typeface="Open Sauce"/>
              </a:rPr>
              <a:t>No significant linear relationship between the two variables</a:t>
            </a:r>
          </a:p>
          <a:p>
            <a:pPr>
              <a:lnSpc>
                <a:spcPts val="3639"/>
              </a:lnSpc>
            </a:pPr>
            <a:endParaRPr lang="en-US" sz="2799">
              <a:solidFill>
                <a:srgbClr val="000000"/>
              </a:solidFill>
              <a:latin typeface="Open Sauce"/>
            </a:endParaRPr>
          </a:p>
          <a:p>
            <a:pPr>
              <a:lnSpc>
                <a:spcPts val="3639"/>
              </a:lnSpc>
            </a:pPr>
            <a:endParaRPr lang="en-US" sz="2799">
              <a:solidFill>
                <a:srgbClr val="000000"/>
              </a:solidFill>
              <a:latin typeface="Open Sauce"/>
            </a:endParaRPr>
          </a:p>
          <a:p>
            <a:pPr>
              <a:lnSpc>
                <a:spcPts val="3639"/>
              </a:lnSpc>
            </a:pPr>
            <a:r>
              <a:rPr lang="en-US" sz="2799">
                <a:solidFill>
                  <a:srgbClr val="000000"/>
                </a:solidFill>
                <a:latin typeface="Open Sauce"/>
              </a:rPr>
              <a:t>The frequency of a customer's previous </a:t>
            </a:r>
          </a:p>
          <a:p>
            <a:pPr>
              <a:lnSpc>
                <a:spcPts val="3639"/>
              </a:lnSpc>
            </a:pPr>
            <a:r>
              <a:rPr lang="en-US" sz="2799">
                <a:solidFill>
                  <a:srgbClr val="000000"/>
                </a:solidFill>
                <a:latin typeface="Open Sauce"/>
              </a:rPr>
              <a:t>purchases do not linearly correlate with their spending amount.</a:t>
            </a:r>
          </a:p>
          <a:p>
            <a:pPr>
              <a:lnSpc>
                <a:spcPts val="2859"/>
              </a:lnSpc>
              <a:spcBef>
                <a:spcPct val="0"/>
              </a:spcBef>
            </a:pPr>
            <a:endParaRPr lang="en-US" sz="2799">
              <a:solidFill>
                <a:srgbClr val="000000"/>
              </a:solidFill>
              <a:latin typeface="Open Sauce"/>
            </a:endParaRPr>
          </a:p>
        </p:txBody>
      </p:sp>
      <p:sp>
        <p:nvSpPr>
          <p:cNvPr id="7" name="Freeform 7"/>
          <p:cNvSpPr/>
          <p:nvPr/>
        </p:nvSpPr>
        <p:spPr>
          <a:xfrm>
            <a:off x="16075362" y="8074362"/>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7"/>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a:off x="-5224012" y="-3630509"/>
            <a:ext cx="10196686" cy="10196686"/>
          </a:xfrm>
          <a:custGeom>
            <a:avLst/>
            <a:gdLst/>
            <a:ahLst/>
            <a:cxnLst/>
            <a:rect l="l" t="t" r="r" b="b"/>
            <a:pathLst>
              <a:path w="10196686" h="10196686">
                <a:moveTo>
                  <a:pt x="0" y="0"/>
                </a:moveTo>
                <a:lnTo>
                  <a:pt x="10196686" y="0"/>
                </a:lnTo>
                <a:lnTo>
                  <a:pt x="10196686" y="10196686"/>
                </a:lnTo>
                <a:lnTo>
                  <a:pt x="0" y="1019668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3937104" y="6851532"/>
            <a:ext cx="8414387" cy="8414387"/>
          </a:xfrm>
          <a:custGeom>
            <a:avLst/>
            <a:gdLst/>
            <a:ahLst/>
            <a:cxnLst/>
            <a:rect l="l" t="t" r="r" b="b"/>
            <a:pathLst>
              <a:path w="8414387" h="8414387">
                <a:moveTo>
                  <a:pt x="0" y="0"/>
                </a:moveTo>
                <a:lnTo>
                  <a:pt x="8414387" y="0"/>
                </a:lnTo>
                <a:lnTo>
                  <a:pt x="8414387" y="8414387"/>
                </a:lnTo>
                <a:lnTo>
                  <a:pt x="0" y="8414387"/>
                </a:lnTo>
                <a:lnTo>
                  <a:pt x="0" y="0"/>
                </a:lnTo>
                <a:close/>
              </a:path>
            </a:pathLst>
          </a:custGeom>
          <a:blipFill>
            <a:blip r:embed="rId4">
              <a:alphaModFix amt="29000"/>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5520658" y="2843661"/>
            <a:ext cx="1142373" cy="1142373"/>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grpSp>
        <p:nvGrpSpPr>
          <p:cNvPr id="7" name="Group 7"/>
          <p:cNvGrpSpPr/>
          <p:nvPr/>
        </p:nvGrpSpPr>
        <p:grpSpPr>
          <a:xfrm>
            <a:off x="5467974" y="4611296"/>
            <a:ext cx="1142373" cy="114237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sp>
        <p:nvSpPr>
          <p:cNvPr id="10" name="Freeform 10"/>
          <p:cNvSpPr/>
          <p:nvPr/>
        </p:nvSpPr>
        <p:spPr>
          <a:xfrm>
            <a:off x="5799040" y="4847676"/>
            <a:ext cx="585607" cy="669613"/>
          </a:xfrm>
          <a:custGeom>
            <a:avLst/>
            <a:gdLst/>
            <a:ahLst/>
            <a:cxnLst/>
            <a:rect l="l" t="t" r="r" b="b"/>
            <a:pathLst>
              <a:path w="585607" h="669613">
                <a:moveTo>
                  <a:pt x="0" y="0"/>
                </a:moveTo>
                <a:lnTo>
                  <a:pt x="585608" y="0"/>
                </a:lnTo>
                <a:lnTo>
                  <a:pt x="585608" y="669613"/>
                </a:lnTo>
                <a:lnTo>
                  <a:pt x="0" y="66961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1" name="Group 11"/>
          <p:cNvGrpSpPr/>
          <p:nvPr/>
        </p:nvGrpSpPr>
        <p:grpSpPr>
          <a:xfrm>
            <a:off x="5520658" y="7731856"/>
            <a:ext cx="1142373" cy="1142373"/>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sp>
        <p:nvSpPr>
          <p:cNvPr id="14" name="Freeform 14"/>
          <p:cNvSpPr/>
          <p:nvPr/>
        </p:nvSpPr>
        <p:spPr>
          <a:xfrm>
            <a:off x="5818393" y="7942579"/>
            <a:ext cx="566255" cy="720926"/>
          </a:xfrm>
          <a:custGeom>
            <a:avLst/>
            <a:gdLst/>
            <a:ahLst/>
            <a:cxnLst/>
            <a:rect l="l" t="t" r="r" b="b"/>
            <a:pathLst>
              <a:path w="566255" h="720926">
                <a:moveTo>
                  <a:pt x="0" y="0"/>
                </a:moveTo>
                <a:lnTo>
                  <a:pt x="566255" y="0"/>
                </a:lnTo>
                <a:lnTo>
                  <a:pt x="566255" y="720926"/>
                </a:lnTo>
                <a:lnTo>
                  <a:pt x="0" y="72092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5" name="Freeform 15"/>
          <p:cNvSpPr/>
          <p:nvPr/>
        </p:nvSpPr>
        <p:spPr>
          <a:xfrm>
            <a:off x="16254117" y="0"/>
            <a:ext cx="2033883" cy="2033883"/>
          </a:xfrm>
          <a:custGeom>
            <a:avLst/>
            <a:gdLst/>
            <a:ahLst/>
            <a:cxnLst/>
            <a:rect l="l" t="t" r="r" b="b"/>
            <a:pathLst>
              <a:path w="2033883" h="2033883">
                <a:moveTo>
                  <a:pt x="0" y="0"/>
                </a:moveTo>
                <a:lnTo>
                  <a:pt x="2033883" y="0"/>
                </a:lnTo>
                <a:lnTo>
                  <a:pt x="2033883" y="2033883"/>
                </a:lnTo>
                <a:lnTo>
                  <a:pt x="0" y="2033883"/>
                </a:lnTo>
                <a:lnTo>
                  <a:pt x="0" y="0"/>
                </a:lnTo>
                <a:close/>
              </a:path>
            </a:pathLst>
          </a:custGeom>
          <a:blipFill>
            <a:blip r:embed="rId10"/>
            <a:stretch>
              <a:fillRect/>
            </a:stretch>
          </a:blipFill>
        </p:spPr>
      </p:sp>
      <p:sp>
        <p:nvSpPr>
          <p:cNvPr id="16" name="Freeform 16"/>
          <p:cNvSpPr/>
          <p:nvPr/>
        </p:nvSpPr>
        <p:spPr>
          <a:xfrm>
            <a:off x="5708909" y="3020578"/>
            <a:ext cx="765869" cy="788540"/>
          </a:xfrm>
          <a:custGeom>
            <a:avLst/>
            <a:gdLst/>
            <a:ahLst/>
            <a:cxnLst/>
            <a:rect l="l" t="t" r="r" b="b"/>
            <a:pathLst>
              <a:path w="765869" h="788540">
                <a:moveTo>
                  <a:pt x="0" y="0"/>
                </a:moveTo>
                <a:lnTo>
                  <a:pt x="765870" y="0"/>
                </a:lnTo>
                <a:lnTo>
                  <a:pt x="765870" y="788540"/>
                </a:lnTo>
                <a:lnTo>
                  <a:pt x="0" y="788540"/>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grpSp>
        <p:nvGrpSpPr>
          <p:cNvPr id="17" name="Group 17"/>
          <p:cNvGrpSpPr/>
          <p:nvPr/>
        </p:nvGrpSpPr>
        <p:grpSpPr>
          <a:xfrm>
            <a:off x="5530334" y="6094182"/>
            <a:ext cx="1142373" cy="1142373"/>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sp>
        <p:nvSpPr>
          <p:cNvPr id="20" name="Freeform 20"/>
          <p:cNvSpPr/>
          <p:nvPr/>
        </p:nvSpPr>
        <p:spPr>
          <a:xfrm>
            <a:off x="5638349" y="6094182"/>
            <a:ext cx="1024682" cy="943988"/>
          </a:xfrm>
          <a:custGeom>
            <a:avLst/>
            <a:gdLst/>
            <a:ahLst/>
            <a:cxnLst/>
            <a:rect l="l" t="t" r="r" b="b"/>
            <a:pathLst>
              <a:path w="1024682" h="943988">
                <a:moveTo>
                  <a:pt x="0" y="0"/>
                </a:moveTo>
                <a:lnTo>
                  <a:pt x="1024682" y="0"/>
                </a:lnTo>
                <a:lnTo>
                  <a:pt x="1024682" y="943989"/>
                </a:lnTo>
                <a:lnTo>
                  <a:pt x="0" y="943989"/>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21" name="TextBox 21"/>
          <p:cNvSpPr txBox="1"/>
          <p:nvPr/>
        </p:nvSpPr>
        <p:spPr>
          <a:xfrm>
            <a:off x="5740308" y="1134674"/>
            <a:ext cx="9879016" cy="732442"/>
          </a:xfrm>
          <a:prstGeom prst="rect">
            <a:avLst/>
          </a:prstGeom>
        </p:spPr>
        <p:txBody>
          <a:bodyPr lIns="0" tIns="0" rIns="0" bIns="0" rtlCol="0" anchor="t">
            <a:spAutoFit/>
          </a:bodyPr>
          <a:lstStyle/>
          <a:p>
            <a:pPr marL="0" lvl="0" indent="0" algn="l">
              <a:lnSpc>
                <a:spcPts val="5719"/>
              </a:lnSpc>
              <a:spcBef>
                <a:spcPct val="0"/>
              </a:spcBef>
            </a:pPr>
            <a:r>
              <a:rPr lang="en-US" sz="4766">
                <a:solidFill>
                  <a:srgbClr val="AD9E64"/>
                </a:solidFill>
                <a:latin typeface="Now Bold"/>
              </a:rPr>
              <a:t>REASON BEHIND THIS DATASET</a:t>
            </a:r>
          </a:p>
        </p:txBody>
      </p:sp>
      <p:sp>
        <p:nvSpPr>
          <p:cNvPr id="22" name="TextBox 22"/>
          <p:cNvSpPr txBox="1"/>
          <p:nvPr/>
        </p:nvSpPr>
        <p:spPr>
          <a:xfrm>
            <a:off x="6812082" y="2307565"/>
            <a:ext cx="7125021" cy="555076"/>
          </a:xfrm>
          <a:prstGeom prst="rect">
            <a:avLst/>
          </a:prstGeom>
        </p:spPr>
        <p:txBody>
          <a:bodyPr lIns="0" tIns="0" rIns="0" bIns="0" rtlCol="0" anchor="t">
            <a:spAutoFit/>
          </a:bodyPr>
          <a:lstStyle/>
          <a:p>
            <a:pPr marL="0" lvl="0" indent="0">
              <a:lnSpc>
                <a:spcPts val="4519"/>
              </a:lnSpc>
              <a:spcBef>
                <a:spcPct val="0"/>
              </a:spcBef>
            </a:pPr>
            <a:r>
              <a:rPr lang="en-US" sz="3274">
                <a:solidFill>
                  <a:srgbClr val="AD9E64"/>
                </a:solidFill>
                <a:latin typeface="DM Sans Bold"/>
              </a:rPr>
              <a:t>Tailored to Retail Business Needs:</a:t>
            </a:r>
          </a:p>
        </p:txBody>
      </p:sp>
      <p:sp>
        <p:nvSpPr>
          <p:cNvPr id="23" name="TextBox 23"/>
          <p:cNvSpPr txBox="1"/>
          <p:nvPr/>
        </p:nvSpPr>
        <p:spPr>
          <a:xfrm>
            <a:off x="6830047" y="2910265"/>
            <a:ext cx="6015843" cy="980590"/>
          </a:xfrm>
          <a:prstGeom prst="rect">
            <a:avLst/>
          </a:prstGeom>
        </p:spPr>
        <p:txBody>
          <a:bodyPr lIns="0" tIns="0" rIns="0" bIns="0" rtlCol="0" anchor="t">
            <a:spAutoFit/>
          </a:bodyPr>
          <a:lstStyle/>
          <a:p>
            <a:pPr marL="0" lvl="0" indent="0">
              <a:lnSpc>
                <a:spcPts val="2664"/>
              </a:lnSpc>
              <a:spcBef>
                <a:spcPct val="0"/>
              </a:spcBef>
            </a:pPr>
            <a:r>
              <a:rPr lang="en-US" sz="1931">
                <a:solidFill>
                  <a:srgbClr val="FFFFFF"/>
                </a:solidFill>
                <a:latin typeface="DM Sans"/>
              </a:rPr>
              <a:t>The dataset helps businesses understand what customers want, which is key to doing well in today's market.</a:t>
            </a:r>
          </a:p>
        </p:txBody>
      </p:sp>
      <p:sp>
        <p:nvSpPr>
          <p:cNvPr id="24" name="TextBox 24"/>
          <p:cNvSpPr txBox="1"/>
          <p:nvPr/>
        </p:nvSpPr>
        <p:spPr>
          <a:xfrm>
            <a:off x="6812082" y="4305183"/>
            <a:ext cx="4402447" cy="555076"/>
          </a:xfrm>
          <a:prstGeom prst="rect">
            <a:avLst/>
          </a:prstGeom>
        </p:spPr>
        <p:txBody>
          <a:bodyPr lIns="0" tIns="0" rIns="0" bIns="0" rtlCol="0" anchor="t">
            <a:spAutoFit/>
          </a:bodyPr>
          <a:lstStyle/>
          <a:p>
            <a:pPr marL="0" lvl="0" indent="0">
              <a:lnSpc>
                <a:spcPts val="4519"/>
              </a:lnSpc>
              <a:spcBef>
                <a:spcPct val="0"/>
              </a:spcBef>
            </a:pPr>
            <a:r>
              <a:rPr lang="en-US" sz="3274">
                <a:solidFill>
                  <a:srgbClr val="AD9E64"/>
                </a:solidFill>
                <a:latin typeface="DM Sans Bold"/>
              </a:rPr>
              <a:t>Customization: </a:t>
            </a:r>
          </a:p>
        </p:txBody>
      </p:sp>
      <p:sp>
        <p:nvSpPr>
          <p:cNvPr id="25" name="TextBox 25"/>
          <p:cNvSpPr txBox="1"/>
          <p:nvPr/>
        </p:nvSpPr>
        <p:spPr>
          <a:xfrm>
            <a:off x="6829422" y="4931706"/>
            <a:ext cx="6015843" cy="648537"/>
          </a:xfrm>
          <a:prstGeom prst="rect">
            <a:avLst/>
          </a:prstGeom>
        </p:spPr>
        <p:txBody>
          <a:bodyPr lIns="0" tIns="0" rIns="0" bIns="0" rtlCol="0" anchor="t">
            <a:spAutoFit/>
          </a:bodyPr>
          <a:lstStyle/>
          <a:p>
            <a:pPr marL="0" lvl="0" indent="0">
              <a:lnSpc>
                <a:spcPts val="2664"/>
              </a:lnSpc>
              <a:spcBef>
                <a:spcPct val="0"/>
              </a:spcBef>
            </a:pPr>
            <a:r>
              <a:rPr lang="en-US" sz="1931">
                <a:solidFill>
                  <a:srgbClr val="FFFFFF"/>
                </a:solidFill>
                <a:latin typeface="DM Sans"/>
              </a:rPr>
              <a:t>It shows what each shopper likes, helping stores make shopping feel special for everyone.</a:t>
            </a:r>
          </a:p>
        </p:txBody>
      </p:sp>
      <p:sp>
        <p:nvSpPr>
          <p:cNvPr id="26" name="TextBox 26"/>
          <p:cNvSpPr txBox="1"/>
          <p:nvPr/>
        </p:nvSpPr>
        <p:spPr>
          <a:xfrm>
            <a:off x="6812082" y="6011101"/>
            <a:ext cx="6033182" cy="555076"/>
          </a:xfrm>
          <a:prstGeom prst="rect">
            <a:avLst/>
          </a:prstGeom>
        </p:spPr>
        <p:txBody>
          <a:bodyPr lIns="0" tIns="0" rIns="0" bIns="0" rtlCol="0" anchor="t">
            <a:spAutoFit/>
          </a:bodyPr>
          <a:lstStyle/>
          <a:p>
            <a:pPr marL="0" lvl="0" indent="0">
              <a:lnSpc>
                <a:spcPts val="4519"/>
              </a:lnSpc>
              <a:spcBef>
                <a:spcPct val="0"/>
              </a:spcBef>
            </a:pPr>
            <a:r>
              <a:rPr lang="en-US" sz="3274">
                <a:solidFill>
                  <a:srgbClr val="AD9E64"/>
                </a:solidFill>
                <a:latin typeface="DM Sans Bold"/>
              </a:rPr>
              <a:t>Data-Driven Decision Making:</a:t>
            </a:r>
          </a:p>
        </p:txBody>
      </p:sp>
      <p:sp>
        <p:nvSpPr>
          <p:cNvPr id="27" name="TextBox 27"/>
          <p:cNvSpPr txBox="1"/>
          <p:nvPr/>
        </p:nvSpPr>
        <p:spPr>
          <a:xfrm>
            <a:off x="6829422" y="8277406"/>
            <a:ext cx="6015843" cy="676660"/>
          </a:xfrm>
          <a:prstGeom prst="rect">
            <a:avLst/>
          </a:prstGeom>
        </p:spPr>
        <p:txBody>
          <a:bodyPr lIns="0" tIns="0" rIns="0" bIns="0" rtlCol="0" anchor="t">
            <a:spAutoFit/>
          </a:bodyPr>
          <a:lstStyle/>
          <a:p>
            <a:pPr marL="0" lvl="0" indent="0">
              <a:lnSpc>
                <a:spcPts val="2664"/>
              </a:lnSpc>
              <a:spcBef>
                <a:spcPct val="0"/>
              </a:spcBef>
            </a:pPr>
            <a:r>
              <a:rPr lang="en-US" sz="1931" dirty="0">
                <a:solidFill>
                  <a:srgbClr val="FFFFFF"/>
                </a:solidFill>
                <a:latin typeface="DM Sans"/>
              </a:rPr>
              <a:t>Tested a </a:t>
            </a:r>
            <a:r>
              <a:rPr lang="en-IN" sz="2000" b="0" i="0" dirty="0">
                <a:solidFill>
                  <a:schemeClr val="bg1">
                    <a:lumMod val="95000"/>
                  </a:schemeClr>
                </a:solidFill>
                <a:effectLst/>
              </a:rPr>
              <a:t>Synthetic Dataset</a:t>
            </a:r>
            <a:r>
              <a:rPr lang="en-US" sz="1931" dirty="0">
                <a:solidFill>
                  <a:schemeClr val="bg1">
                    <a:lumMod val="95000"/>
                  </a:schemeClr>
                </a:solidFill>
                <a:latin typeface="DM Sans"/>
              </a:rPr>
              <a:t> </a:t>
            </a:r>
            <a:r>
              <a:rPr lang="en-US" sz="1931" dirty="0">
                <a:solidFill>
                  <a:srgbClr val="FFFFFF"/>
                </a:solidFill>
                <a:latin typeface="DM Sans"/>
              </a:rPr>
              <a:t>to evaluate its usefulness compared to actual data.</a:t>
            </a:r>
          </a:p>
        </p:txBody>
      </p:sp>
      <p:sp>
        <p:nvSpPr>
          <p:cNvPr id="28" name="TextBox 28"/>
          <p:cNvSpPr txBox="1"/>
          <p:nvPr/>
        </p:nvSpPr>
        <p:spPr>
          <a:xfrm>
            <a:off x="6812082" y="7674706"/>
            <a:ext cx="7372528" cy="555076"/>
          </a:xfrm>
          <a:prstGeom prst="rect">
            <a:avLst/>
          </a:prstGeom>
        </p:spPr>
        <p:txBody>
          <a:bodyPr lIns="0" tIns="0" rIns="0" bIns="0" rtlCol="0" anchor="t">
            <a:spAutoFit/>
          </a:bodyPr>
          <a:lstStyle/>
          <a:p>
            <a:pPr marL="0" lvl="0" indent="0">
              <a:lnSpc>
                <a:spcPts val="4519"/>
              </a:lnSpc>
              <a:spcBef>
                <a:spcPct val="0"/>
              </a:spcBef>
            </a:pPr>
            <a:r>
              <a:rPr lang="en-US" sz="3274">
                <a:solidFill>
                  <a:srgbClr val="AD9E64"/>
                </a:solidFill>
                <a:latin typeface="DM Sans Bold"/>
              </a:rPr>
              <a:t>Experiment with AI-Generated Data:</a:t>
            </a:r>
          </a:p>
        </p:txBody>
      </p:sp>
      <p:sp>
        <p:nvSpPr>
          <p:cNvPr id="29" name="TextBox 29"/>
          <p:cNvSpPr txBox="1"/>
          <p:nvPr/>
        </p:nvSpPr>
        <p:spPr>
          <a:xfrm>
            <a:off x="6829422" y="6613802"/>
            <a:ext cx="6015843" cy="980590"/>
          </a:xfrm>
          <a:prstGeom prst="rect">
            <a:avLst/>
          </a:prstGeom>
        </p:spPr>
        <p:txBody>
          <a:bodyPr lIns="0" tIns="0" rIns="0" bIns="0" rtlCol="0" anchor="t">
            <a:spAutoFit/>
          </a:bodyPr>
          <a:lstStyle/>
          <a:p>
            <a:pPr marL="0" lvl="0" indent="0">
              <a:lnSpc>
                <a:spcPts val="2664"/>
              </a:lnSpc>
              <a:spcBef>
                <a:spcPct val="0"/>
              </a:spcBef>
            </a:pPr>
            <a:r>
              <a:rPr lang="en-US" sz="1931">
                <a:solidFill>
                  <a:srgbClr val="FFFFFF"/>
                </a:solidFill>
                <a:latin typeface="DM Sans"/>
              </a:rPr>
              <a:t>By offering a clear picture of customer behavior, the dataset empowers businesses to make informed, data-driven strategies.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15408481" y="-2153153"/>
            <a:ext cx="4116356" cy="4116356"/>
          </a:xfrm>
          <a:custGeom>
            <a:avLst/>
            <a:gdLst/>
            <a:ahLst/>
            <a:cxnLst/>
            <a:rect l="l" t="t" r="r" b="b"/>
            <a:pathLst>
              <a:path w="4116356" h="4116356">
                <a:moveTo>
                  <a:pt x="0" y="0"/>
                </a:moveTo>
                <a:lnTo>
                  <a:pt x="4116355" y="0"/>
                </a:lnTo>
                <a:lnTo>
                  <a:pt x="4116355" y="4116356"/>
                </a:lnTo>
                <a:lnTo>
                  <a:pt x="0" y="4116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602379" y="0"/>
            <a:ext cx="3256087" cy="3256087"/>
          </a:xfrm>
          <a:custGeom>
            <a:avLst/>
            <a:gdLst/>
            <a:ahLst/>
            <a:cxnLst/>
            <a:rect l="l" t="t" r="r" b="b"/>
            <a:pathLst>
              <a:path w="3256087" h="3256087">
                <a:moveTo>
                  <a:pt x="0" y="0"/>
                </a:moveTo>
                <a:lnTo>
                  <a:pt x="3256087" y="0"/>
                </a:lnTo>
                <a:lnTo>
                  <a:pt x="3256087" y="3256087"/>
                </a:lnTo>
                <a:lnTo>
                  <a:pt x="0" y="32560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171534" y="1907336"/>
            <a:ext cx="11891573" cy="6472329"/>
          </a:xfrm>
          <a:custGeom>
            <a:avLst/>
            <a:gdLst/>
            <a:ahLst/>
            <a:cxnLst/>
            <a:rect l="l" t="t" r="r" b="b"/>
            <a:pathLst>
              <a:path w="11891573" h="6472329">
                <a:moveTo>
                  <a:pt x="0" y="0"/>
                </a:moveTo>
                <a:lnTo>
                  <a:pt x="11891573" y="0"/>
                </a:lnTo>
                <a:lnTo>
                  <a:pt x="11891573" y="6472328"/>
                </a:lnTo>
                <a:lnTo>
                  <a:pt x="0" y="6472328"/>
                </a:lnTo>
                <a:lnTo>
                  <a:pt x="0" y="0"/>
                </a:lnTo>
                <a:close/>
              </a:path>
            </a:pathLst>
          </a:custGeom>
          <a:blipFill>
            <a:blip r:embed="rId4"/>
            <a:stretch>
              <a:fillRect/>
            </a:stretch>
          </a:blipFill>
        </p:spPr>
      </p:sp>
      <p:sp>
        <p:nvSpPr>
          <p:cNvPr id="5" name="TextBox 5"/>
          <p:cNvSpPr txBox="1"/>
          <p:nvPr/>
        </p:nvSpPr>
        <p:spPr>
          <a:xfrm>
            <a:off x="2245179" y="643038"/>
            <a:ext cx="12817929" cy="1320165"/>
          </a:xfrm>
          <a:prstGeom prst="rect">
            <a:avLst/>
          </a:prstGeom>
        </p:spPr>
        <p:txBody>
          <a:bodyPr lIns="0" tIns="0" rIns="0" bIns="0" rtlCol="0" anchor="t">
            <a:spAutoFit/>
          </a:bodyPr>
          <a:lstStyle/>
          <a:p>
            <a:pPr algn="ctr">
              <a:lnSpc>
                <a:spcPts val="3769"/>
              </a:lnSpc>
            </a:pPr>
            <a:r>
              <a:rPr lang="en-US" sz="2899">
                <a:solidFill>
                  <a:srgbClr val="000000"/>
                </a:solidFill>
                <a:latin typeface="Open Sauce Bold"/>
              </a:rPr>
              <a:t>Grouping data by 'Category' and analyzing the distribution of 'Purchase Amount (USD)'</a:t>
            </a:r>
          </a:p>
          <a:p>
            <a:pPr algn="ctr">
              <a:lnSpc>
                <a:spcPts val="2859"/>
              </a:lnSpc>
              <a:spcBef>
                <a:spcPct val="0"/>
              </a:spcBef>
            </a:pPr>
            <a:endParaRPr lang="en-US" sz="2899">
              <a:solidFill>
                <a:srgbClr val="000000"/>
              </a:solidFill>
              <a:latin typeface="Open Sauce Bold"/>
            </a:endParaRPr>
          </a:p>
        </p:txBody>
      </p:sp>
      <p:sp>
        <p:nvSpPr>
          <p:cNvPr id="6" name="TextBox 6"/>
          <p:cNvSpPr txBox="1"/>
          <p:nvPr/>
        </p:nvSpPr>
        <p:spPr>
          <a:xfrm>
            <a:off x="2906194" y="8360614"/>
            <a:ext cx="12156913" cy="2162810"/>
          </a:xfrm>
          <a:prstGeom prst="rect">
            <a:avLst/>
          </a:prstGeom>
        </p:spPr>
        <p:txBody>
          <a:bodyPr lIns="0" tIns="0" rIns="0" bIns="0" rtlCol="0" anchor="t">
            <a:spAutoFit/>
          </a:bodyPr>
          <a:lstStyle/>
          <a:p>
            <a:pPr algn="ctr">
              <a:lnSpc>
                <a:spcPts val="2859"/>
              </a:lnSpc>
            </a:pPr>
            <a:r>
              <a:rPr lang="en-US" sz="2199">
                <a:solidFill>
                  <a:srgbClr val="000000"/>
                </a:solidFill>
                <a:latin typeface="Open Sauce"/>
              </a:rPr>
              <a:t>Average spending amounts (mean and median) are consistent across categories.</a:t>
            </a:r>
          </a:p>
          <a:p>
            <a:pPr algn="ctr">
              <a:lnSpc>
                <a:spcPts val="2859"/>
              </a:lnSpc>
            </a:pPr>
            <a:endParaRPr lang="en-US" sz="2199">
              <a:solidFill>
                <a:srgbClr val="000000"/>
              </a:solidFill>
              <a:latin typeface="Open Sauce"/>
            </a:endParaRPr>
          </a:p>
          <a:p>
            <a:pPr algn="just">
              <a:lnSpc>
                <a:spcPts val="2859"/>
              </a:lnSpc>
            </a:pPr>
            <a:r>
              <a:rPr lang="en-US" sz="2199">
                <a:solidFill>
                  <a:srgbClr val="000000"/>
                </a:solidFill>
                <a:latin typeface="Open Sauce"/>
              </a:rPr>
              <a:t>        Product category may not significantly influence spending.</a:t>
            </a:r>
          </a:p>
          <a:p>
            <a:pPr algn="just">
              <a:lnSpc>
                <a:spcPts val="2859"/>
              </a:lnSpc>
            </a:pPr>
            <a:endParaRPr lang="en-US" sz="2199">
              <a:solidFill>
                <a:srgbClr val="000000"/>
              </a:solidFill>
              <a:latin typeface="Open Sauce"/>
            </a:endParaRPr>
          </a:p>
          <a:p>
            <a:pPr algn="ctr">
              <a:lnSpc>
                <a:spcPts val="2859"/>
              </a:lnSpc>
            </a:pPr>
            <a:endParaRPr lang="en-US" sz="2199">
              <a:solidFill>
                <a:srgbClr val="000000"/>
              </a:solidFill>
              <a:latin typeface="Open Sauce"/>
            </a:endParaRPr>
          </a:p>
          <a:p>
            <a:pPr algn="ctr">
              <a:lnSpc>
                <a:spcPts val="2859"/>
              </a:lnSpc>
              <a:spcBef>
                <a:spcPct val="0"/>
              </a:spcBef>
            </a:pPr>
            <a:endParaRPr lang="en-US" sz="2199">
              <a:solidFill>
                <a:srgbClr val="000000"/>
              </a:solidFill>
              <a:latin typeface="Open Sauce"/>
            </a:endParaRPr>
          </a:p>
        </p:txBody>
      </p:sp>
      <p:sp>
        <p:nvSpPr>
          <p:cNvPr id="7" name="Freeform 7"/>
          <p:cNvSpPr/>
          <p:nvPr/>
        </p:nvSpPr>
        <p:spPr>
          <a:xfrm>
            <a:off x="16075362"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5"/>
            <a:stretch>
              <a:fillRect/>
            </a:stretch>
          </a:blipFill>
        </p:spPr>
      </p:sp>
      <p:sp>
        <p:nvSpPr>
          <p:cNvPr id="8" name="Freeform 8"/>
          <p:cNvSpPr/>
          <p:nvPr/>
        </p:nvSpPr>
        <p:spPr>
          <a:xfrm flipH="1" flipV="1">
            <a:off x="-2030647" y="-51607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Freeform 9"/>
          <p:cNvSpPr/>
          <p:nvPr/>
        </p:nvSpPr>
        <p:spPr>
          <a:xfrm>
            <a:off x="16322124" y="7783469"/>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flipH="1" flipV="1">
            <a:off x="-2030647" y="-51607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6322124" y="7783469"/>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6075362" y="0"/>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4"/>
            <a:stretch>
              <a:fillRect/>
            </a:stretch>
          </a:blipFill>
        </p:spPr>
      </p:sp>
      <p:sp>
        <p:nvSpPr>
          <p:cNvPr id="5" name="Freeform 5"/>
          <p:cNvSpPr/>
          <p:nvPr/>
        </p:nvSpPr>
        <p:spPr>
          <a:xfrm>
            <a:off x="3763201" y="2717736"/>
            <a:ext cx="10761598" cy="840750"/>
          </a:xfrm>
          <a:custGeom>
            <a:avLst/>
            <a:gdLst/>
            <a:ahLst/>
            <a:cxnLst/>
            <a:rect l="l" t="t" r="r" b="b"/>
            <a:pathLst>
              <a:path w="10761598" h="840750">
                <a:moveTo>
                  <a:pt x="0" y="0"/>
                </a:moveTo>
                <a:lnTo>
                  <a:pt x="10761598" y="0"/>
                </a:lnTo>
                <a:lnTo>
                  <a:pt x="10761598" y="840750"/>
                </a:lnTo>
                <a:lnTo>
                  <a:pt x="0" y="840750"/>
                </a:lnTo>
                <a:lnTo>
                  <a:pt x="0" y="0"/>
                </a:lnTo>
                <a:close/>
              </a:path>
            </a:pathLst>
          </a:custGeom>
          <a:blipFill>
            <a:blip r:embed="rId5"/>
            <a:stretch>
              <a:fillRect/>
            </a:stretch>
          </a:blipFill>
        </p:spPr>
      </p:sp>
      <p:grpSp>
        <p:nvGrpSpPr>
          <p:cNvPr id="6" name="Group 6"/>
          <p:cNvGrpSpPr/>
          <p:nvPr/>
        </p:nvGrpSpPr>
        <p:grpSpPr>
          <a:xfrm>
            <a:off x="4265839" y="3765777"/>
            <a:ext cx="2381930" cy="2381930"/>
            <a:chOff x="0" y="0"/>
            <a:chExt cx="812800" cy="812800"/>
          </a:xfrm>
        </p:grpSpPr>
        <p:sp>
          <p:nvSpPr>
            <p:cNvPr id="7" name="Freeform 7"/>
            <p:cNvSpPr/>
            <p:nvPr/>
          </p:nvSpPr>
          <p:spPr>
            <a:xfrm>
              <a:off x="0" y="0"/>
              <a:ext cx="812800" cy="812800"/>
            </a:xfrm>
            <a:custGeom>
              <a:avLst/>
              <a:gdLst/>
              <a:ahLst/>
              <a:cxnLst/>
              <a:rect l="l" t="t" r="r" b="b"/>
              <a:pathLst>
                <a:path w="812800" h="812800">
                  <a:moveTo>
                    <a:pt x="406400" y="812800"/>
                  </a:moveTo>
                  <a:lnTo>
                    <a:pt x="0" y="406400"/>
                  </a:lnTo>
                  <a:lnTo>
                    <a:pt x="203200" y="406400"/>
                  </a:lnTo>
                  <a:lnTo>
                    <a:pt x="203200" y="0"/>
                  </a:lnTo>
                  <a:lnTo>
                    <a:pt x="609600" y="0"/>
                  </a:lnTo>
                  <a:lnTo>
                    <a:pt x="609600" y="406400"/>
                  </a:lnTo>
                  <a:lnTo>
                    <a:pt x="812800" y="406400"/>
                  </a:lnTo>
                  <a:lnTo>
                    <a:pt x="406400" y="812800"/>
                  </a:lnTo>
                  <a:close/>
                </a:path>
              </a:pathLst>
            </a:custGeom>
            <a:solidFill>
              <a:srgbClr val="00297C"/>
            </a:solidFill>
          </p:spPr>
        </p:sp>
        <p:sp>
          <p:nvSpPr>
            <p:cNvPr id="8" name="TextBox 8"/>
            <p:cNvSpPr txBox="1"/>
            <p:nvPr/>
          </p:nvSpPr>
          <p:spPr>
            <a:xfrm>
              <a:off x="203200" y="-19050"/>
              <a:ext cx="406400" cy="730250"/>
            </a:xfrm>
            <a:prstGeom prst="rect">
              <a:avLst/>
            </a:prstGeom>
          </p:spPr>
          <p:txBody>
            <a:bodyPr lIns="50800" tIns="50800" rIns="50800" bIns="50800" rtlCol="0" anchor="ctr"/>
            <a:lstStyle/>
            <a:p>
              <a:pPr algn="ctr">
                <a:lnSpc>
                  <a:spcPts val="2859"/>
                </a:lnSpc>
              </a:pPr>
              <a:endParaRPr/>
            </a:p>
          </p:txBody>
        </p:sp>
      </p:grpSp>
      <p:grpSp>
        <p:nvGrpSpPr>
          <p:cNvPr id="9" name="Group 9"/>
          <p:cNvGrpSpPr/>
          <p:nvPr/>
        </p:nvGrpSpPr>
        <p:grpSpPr>
          <a:xfrm>
            <a:off x="11560629" y="3694339"/>
            <a:ext cx="2453368" cy="2453368"/>
            <a:chOff x="0" y="0"/>
            <a:chExt cx="812800" cy="812800"/>
          </a:xfrm>
        </p:grpSpPr>
        <p:sp>
          <p:nvSpPr>
            <p:cNvPr id="10" name="Freeform 10"/>
            <p:cNvSpPr/>
            <p:nvPr/>
          </p:nvSpPr>
          <p:spPr>
            <a:xfrm>
              <a:off x="0" y="0"/>
              <a:ext cx="812800" cy="812800"/>
            </a:xfrm>
            <a:custGeom>
              <a:avLst/>
              <a:gdLst/>
              <a:ahLst/>
              <a:cxnLst/>
              <a:rect l="l" t="t" r="r" b="b"/>
              <a:pathLst>
                <a:path w="812800" h="812800">
                  <a:moveTo>
                    <a:pt x="406400" y="812800"/>
                  </a:moveTo>
                  <a:lnTo>
                    <a:pt x="0" y="406400"/>
                  </a:lnTo>
                  <a:lnTo>
                    <a:pt x="203200" y="406400"/>
                  </a:lnTo>
                  <a:lnTo>
                    <a:pt x="203200" y="0"/>
                  </a:lnTo>
                  <a:lnTo>
                    <a:pt x="609600" y="0"/>
                  </a:lnTo>
                  <a:lnTo>
                    <a:pt x="609600" y="406400"/>
                  </a:lnTo>
                  <a:lnTo>
                    <a:pt x="812800" y="406400"/>
                  </a:lnTo>
                  <a:lnTo>
                    <a:pt x="406400" y="812800"/>
                  </a:lnTo>
                  <a:close/>
                </a:path>
              </a:pathLst>
            </a:custGeom>
            <a:solidFill>
              <a:srgbClr val="0053BC"/>
            </a:solidFill>
          </p:spPr>
        </p:sp>
        <p:sp>
          <p:nvSpPr>
            <p:cNvPr id="11" name="TextBox 11"/>
            <p:cNvSpPr txBox="1"/>
            <p:nvPr/>
          </p:nvSpPr>
          <p:spPr>
            <a:xfrm>
              <a:off x="203200" y="-19050"/>
              <a:ext cx="406400" cy="730250"/>
            </a:xfrm>
            <a:prstGeom prst="rect">
              <a:avLst/>
            </a:prstGeom>
          </p:spPr>
          <p:txBody>
            <a:bodyPr lIns="50800" tIns="50800" rIns="50800" bIns="50800" rtlCol="0" anchor="ctr"/>
            <a:lstStyle/>
            <a:p>
              <a:pPr algn="ctr">
                <a:lnSpc>
                  <a:spcPts val="2859"/>
                </a:lnSpc>
              </a:pPr>
              <a:endParaRPr/>
            </a:p>
          </p:txBody>
        </p:sp>
      </p:grpSp>
      <p:sp>
        <p:nvSpPr>
          <p:cNvPr id="12" name="TextBox 12"/>
          <p:cNvSpPr txBox="1"/>
          <p:nvPr/>
        </p:nvSpPr>
        <p:spPr>
          <a:xfrm>
            <a:off x="1935744" y="479557"/>
            <a:ext cx="13556886" cy="1624826"/>
          </a:xfrm>
          <a:prstGeom prst="rect">
            <a:avLst/>
          </a:prstGeom>
        </p:spPr>
        <p:txBody>
          <a:bodyPr lIns="0" tIns="0" rIns="0" bIns="0" rtlCol="0" anchor="t">
            <a:spAutoFit/>
          </a:bodyPr>
          <a:lstStyle/>
          <a:p>
            <a:pPr algn="ctr">
              <a:lnSpc>
                <a:spcPts val="4304"/>
              </a:lnSpc>
            </a:pPr>
            <a:r>
              <a:rPr lang="en-US" sz="3310">
                <a:solidFill>
                  <a:srgbClr val="000000"/>
                </a:solidFill>
                <a:latin typeface="Open Sauce Bold"/>
              </a:rPr>
              <a:t>The Regression Model between the </a:t>
            </a:r>
          </a:p>
          <a:p>
            <a:pPr algn="ctr">
              <a:lnSpc>
                <a:spcPts val="4304"/>
              </a:lnSpc>
            </a:pPr>
            <a:r>
              <a:rPr lang="en-US" sz="3310">
                <a:solidFill>
                  <a:srgbClr val="000000"/>
                </a:solidFill>
                <a:latin typeface="Open Sauce Bold"/>
              </a:rPr>
              <a:t>predicted and actual purchase amounts</a:t>
            </a:r>
          </a:p>
          <a:p>
            <a:pPr algn="ctr">
              <a:lnSpc>
                <a:spcPts val="4304"/>
              </a:lnSpc>
            </a:pPr>
            <a:endParaRPr lang="en-US" sz="3310">
              <a:solidFill>
                <a:srgbClr val="000000"/>
              </a:solidFill>
              <a:latin typeface="Open Sauce Bold"/>
            </a:endParaRPr>
          </a:p>
        </p:txBody>
      </p:sp>
      <p:sp>
        <p:nvSpPr>
          <p:cNvPr id="13" name="TextBox 13"/>
          <p:cNvSpPr txBox="1"/>
          <p:nvPr/>
        </p:nvSpPr>
        <p:spPr>
          <a:xfrm>
            <a:off x="4265839" y="6719207"/>
            <a:ext cx="2565786" cy="1008380"/>
          </a:xfrm>
          <a:prstGeom prst="rect">
            <a:avLst/>
          </a:prstGeom>
        </p:spPr>
        <p:txBody>
          <a:bodyPr lIns="0" tIns="0" rIns="0" bIns="0" rtlCol="0" anchor="t">
            <a:spAutoFit/>
          </a:bodyPr>
          <a:lstStyle/>
          <a:p>
            <a:pPr algn="ctr">
              <a:lnSpc>
                <a:spcPts val="4029"/>
              </a:lnSpc>
            </a:pPr>
            <a:r>
              <a:rPr lang="en-US" sz="3099">
                <a:solidFill>
                  <a:srgbClr val="000000"/>
                </a:solidFill>
                <a:latin typeface="Open Sauce Bold"/>
              </a:rPr>
              <a:t>MSE</a:t>
            </a:r>
          </a:p>
          <a:p>
            <a:pPr algn="ctr">
              <a:lnSpc>
                <a:spcPts val="4029"/>
              </a:lnSpc>
              <a:spcBef>
                <a:spcPct val="0"/>
              </a:spcBef>
            </a:pPr>
            <a:endParaRPr lang="en-US" sz="3099">
              <a:solidFill>
                <a:srgbClr val="000000"/>
              </a:solidFill>
              <a:latin typeface="Open Sauce Bold"/>
            </a:endParaRPr>
          </a:p>
        </p:txBody>
      </p:sp>
      <p:sp>
        <p:nvSpPr>
          <p:cNvPr id="14" name="TextBox 14"/>
          <p:cNvSpPr txBox="1"/>
          <p:nvPr/>
        </p:nvSpPr>
        <p:spPr>
          <a:xfrm>
            <a:off x="12461809" y="6638243"/>
            <a:ext cx="651006" cy="604204"/>
          </a:xfrm>
          <a:prstGeom prst="rect">
            <a:avLst/>
          </a:prstGeom>
        </p:spPr>
        <p:txBody>
          <a:bodyPr lIns="0" tIns="0" rIns="0" bIns="0" rtlCol="0" anchor="t">
            <a:spAutoFit/>
          </a:bodyPr>
          <a:lstStyle/>
          <a:p>
            <a:pPr algn="ctr">
              <a:lnSpc>
                <a:spcPts val="4983"/>
              </a:lnSpc>
              <a:spcBef>
                <a:spcPct val="0"/>
              </a:spcBef>
            </a:pPr>
            <a:r>
              <a:rPr lang="en-US" sz="3833">
                <a:solidFill>
                  <a:srgbClr val="000000"/>
                </a:solidFill>
                <a:latin typeface="Open Sauce Bold"/>
              </a:rPr>
              <a:t>R2</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15408481" y="-2153153"/>
            <a:ext cx="4116356" cy="4116356"/>
          </a:xfrm>
          <a:custGeom>
            <a:avLst/>
            <a:gdLst/>
            <a:ahLst/>
            <a:cxnLst/>
            <a:rect l="l" t="t" r="r" b="b"/>
            <a:pathLst>
              <a:path w="4116356" h="4116356">
                <a:moveTo>
                  <a:pt x="0" y="0"/>
                </a:moveTo>
                <a:lnTo>
                  <a:pt x="4116355" y="0"/>
                </a:lnTo>
                <a:lnTo>
                  <a:pt x="4116355" y="4116356"/>
                </a:lnTo>
                <a:lnTo>
                  <a:pt x="0" y="4116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602379" y="0"/>
            <a:ext cx="3256087" cy="3256087"/>
          </a:xfrm>
          <a:custGeom>
            <a:avLst/>
            <a:gdLst/>
            <a:ahLst/>
            <a:cxnLst/>
            <a:rect l="l" t="t" r="r" b="b"/>
            <a:pathLst>
              <a:path w="3256087" h="3256087">
                <a:moveTo>
                  <a:pt x="0" y="0"/>
                </a:moveTo>
                <a:lnTo>
                  <a:pt x="3256087" y="0"/>
                </a:lnTo>
                <a:lnTo>
                  <a:pt x="3256087" y="3256087"/>
                </a:lnTo>
                <a:lnTo>
                  <a:pt x="0" y="32560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265499" y="2066657"/>
            <a:ext cx="11043731" cy="6010867"/>
          </a:xfrm>
          <a:custGeom>
            <a:avLst/>
            <a:gdLst/>
            <a:ahLst/>
            <a:cxnLst/>
            <a:rect l="l" t="t" r="r" b="b"/>
            <a:pathLst>
              <a:path w="11043731" h="6010867">
                <a:moveTo>
                  <a:pt x="0" y="0"/>
                </a:moveTo>
                <a:lnTo>
                  <a:pt x="11043731" y="0"/>
                </a:lnTo>
                <a:lnTo>
                  <a:pt x="11043731" y="6010866"/>
                </a:lnTo>
                <a:lnTo>
                  <a:pt x="0" y="6010866"/>
                </a:lnTo>
                <a:lnTo>
                  <a:pt x="0" y="0"/>
                </a:lnTo>
                <a:close/>
              </a:path>
            </a:pathLst>
          </a:custGeom>
          <a:blipFill>
            <a:blip r:embed="rId4"/>
            <a:stretch>
              <a:fillRect/>
            </a:stretch>
          </a:blipFill>
        </p:spPr>
      </p:sp>
      <p:grpSp>
        <p:nvGrpSpPr>
          <p:cNvPr id="5" name="Group 5"/>
          <p:cNvGrpSpPr/>
          <p:nvPr/>
        </p:nvGrpSpPr>
        <p:grpSpPr>
          <a:xfrm>
            <a:off x="13870930" y="4249511"/>
            <a:ext cx="985838" cy="1787979"/>
            <a:chOff x="0" y="0"/>
            <a:chExt cx="693608" cy="1257973"/>
          </a:xfrm>
        </p:grpSpPr>
        <p:sp>
          <p:nvSpPr>
            <p:cNvPr id="6" name="Freeform 6"/>
            <p:cNvSpPr/>
            <p:nvPr/>
          </p:nvSpPr>
          <p:spPr>
            <a:xfrm>
              <a:off x="0" y="0"/>
              <a:ext cx="693608" cy="1257973"/>
            </a:xfrm>
            <a:custGeom>
              <a:avLst/>
              <a:gdLst/>
              <a:ahLst/>
              <a:cxnLst/>
              <a:rect l="l" t="t" r="r" b="b"/>
              <a:pathLst>
                <a:path w="693608" h="1257973">
                  <a:moveTo>
                    <a:pt x="346804" y="1257973"/>
                  </a:moveTo>
                  <a:lnTo>
                    <a:pt x="0" y="851573"/>
                  </a:lnTo>
                  <a:lnTo>
                    <a:pt x="203200" y="851573"/>
                  </a:lnTo>
                  <a:lnTo>
                    <a:pt x="203200" y="0"/>
                  </a:lnTo>
                  <a:lnTo>
                    <a:pt x="490408" y="0"/>
                  </a:lnTo>
                  <a:lnTo>
                    <a:pt x="490408" y="851573"/>
                  </a:lnTo>
                  <a:lnTo>
                    <a:pt x="693608" y="851573"/>
                  </a:lnTo>
                  <a:lnTo>
                    <a:pt x="346804" y="1257973"/>
                  </a:lnTo>
                  <a:close/>
                </a:path>
              </a:pathLst>
            </a:custGeom>
            <a:solidFill>
              <a:srgbClr val="99391B"/>
            </a:solidFill>
          </p:spPr>
        </p:sp>
        <p:sp>
          <p:nvSpPr>
            <p:cNvPr id="7" name="TextBox 7"/>
            <p:cNvSpPr txBox="1"/>
            <p:nvPr/>
          </p:nvSpPr>
          <p:spPr>
            <a:xfrm>
              <a:off x="203200" y="-19050"/>
              <a:ext cx="287208" cy="1175423"/>
            </a:xfrm>
            <a:prstGeom prst="rect">
              <a:avLst/>
            </a:prstGeom>
          </p:spPr>
          <p:txBody>
            <a:bodyPr lIns="50800" tIns="50800" rIns="50800" bIns="50800" rtlCol="0" anchor="ctr"/>
            <a:lstStyle/>
            <a:p>
              <a:pPr algn="ctr">
                <a:lnSpc>
                  <a:spcPts val="2859"/>
                </a:lnSpc>
              </a:pPr>
              <a:endParaRPr/>
            </a:p>
          </p:txBody>
        </p:sp>
      </p:grpSp>
      <p:sp>
        <p:nvSpPr>
          <p:cNvPr id="8" name="TextBox 8"/>
          <p:cNvSpPr txBox="1"/>
          <p:nvPr/>
        </p:nvSpPr>
        <p:spPr>
          <a:xfrm>
            <a:off x="3136981" y="479725"/>
            <a:ext cx="13181991" cy="1483478"/>
          </a:xfrm>
          <a:prstGeom prst="rect">
            <a:avLst/>
          </a:prstGeom>
        </p:spPr>
        <p:txBody>
          <a:bodyPr lIns="0" tIns="0" rIns="0" bIns="0" rtlCol="0" anchor="t">
            <a:spAutoFit/>
          </a:bodyPr>
          <a:lstStyle/>
          <a:p>
            <a:pPr algn="ctr">
              <a:lnSpc>
                <a:spcPts val="4717"/>
              </a:lnSpc>
            </a:pPr>
            <a:r>
              <a:rPr lang="en-US" sz="3628">
                <a:solidFill>
                  <a:srgbClr val="000000"/>
                </a:solidFill>
                <a:latin typeface="Open Sauce Bold"/>
              </a:rPr>
              <a:t>Actual vs predicted values in Random Forest model</a:t>
            </a:r>
          </a:p>
          <a:p>
            <a:pPr algn="ctr">
              <a:lnSpc>
                <a:spcPts val="3578"/>
              </a:lnSpc>
            </a:pPr>
            <a:endParaRPr lang="en-US" sz="3628">
              <a:solidFill>
                <a:srgbClr val="000000"/>
              </a:solidFill>
              <a:latin typeface="Open Sauce Bold"/>
            </a:endParaRPr>
          </a:p>
          <a:p>
            <a:pPr algn="ctr">
              <a:lnSpc>
                <a:spcPts val="3578"/>
              </a:lnSpc>
              <a:spcBef>
                <a:spcPct val="0"/>
              </a:spcBef>
            </a:pPr>
            <a:endParaRPr lang="en-US" sz="3628">
              <a:solidFill>
                <a:srgbClr val="000000"/>
              </a:solidFill>
              <a:latin typeface="Open Sauce Bold"/>
            </a:endParaRPr>
          </a:p>
        </p:txBody>
      </p:sp>
      <p:sp>
        <p:nvSpPr>
          <p:cNvPr id="9" name="TextBox 9"/>
          <p:cNvSpPr txBox="1"/>
          <p:nvPr/>
        </p:nvSpPr>
        <p:spPr>
          <a:xfrm>
            <a:off x="1028700" y="8597900"/>
            <a:ext cx="9517329" cy="1282700"/>
          </a:xfrm>
          <a:prstGeom prst="rect">
            <a:avLst/>
          </a:prstGeom>
        </p:spPr>
        <p:txBody>
          <a:bodyPr lIns="0" tIns="0" rIns="0" bIns="0" rtlCol="0" anchor="t">
            <a:spAutoFit/>
          </a:bodyPr>
          <a:lstStyle/>
          <a:p>
            <a:pPr>
              <a:lnSpc>
                <a:spcPts val="3639"/>
              </a:lnSpc>
            </a:pPr>
            <a:r>
              <a:rPr lang="en-US" sz="2799">
                <a:solidFill>
                  <a:srgbClr val="000000"/>
                </a:solidFill>
                <a:latin typeface="Open Sauce Bold"/>
              </a:rPr>
              <a:t>a mismatch between the actual purchase amounts (blue points) and the model's predictions (red points)</a:t>
            </a:r>
          </a:p>
          <a:p>
            <a:pPr algn="ctr">
              <a:lnSpc>
                <a:spcPts val="2859"/>
              </a:lnSpc>
              <a:spcBef>
                <a:spcPct val="0"/>
              </a:spcBef>
            </a:pPr>
            <a:endParaRPr lang="en-US" sz="2799">
              <a:solidFill>
                <a:srgbClr val="000000"/>
              </a:solidFill>
              <a:latin typeface="Open Sauce Bold"/>
            </a:endParaRPr>
          </a:p>
        </p:txBody>
      </p:sp>
      <p:sp>
        <p:nvSpPr>
          <p:cNvPr id="10" name="TextBox 10"/>
          <p:cNvSpPr txBox="1"/>
          <p:nvPr/>
        </p:nvSpPr>
        <p:spPr>
          <a:xfrm>
            <a:off x="11515342" y="2836091"/>
            <a:ext cx="6152172" cy="1320165"/>
          </a:xfrm>
          <a:prstGeom prst="rect">
            <a:avLst/>
          </a:prstGeom>
        </p:spPr>
        <p:txBody>
          <a:bodyPr lIns="0" tIns="0" rIns="0" bIns="0" rtlCol="0" anchor="t">
            <a:spAutoFit/>
          </a:bodyPr>
          <a:lstStyle/>
          <a:p>
            <a:pPr algn="ctr">
              <a:lnSpc>
                <a:spcPts val="3769"/>
              </a:lnSpc>
            </a:pPr>
            <a:r>
              <a:rPr lang="en-US" sz="2899">
                <a:solidFill>
                  <a:srgbClr val="000000"/>
                </a:solidFill>
                <a:latin typeface="Open Sauce"/>
              </a:rPr>
              <a:t>the poor model fit is indicated by the negative R² value</a:t>
            </a:r>
          </a:p>
          <a:p>
            <a:pPr algn="ctr">
              <a:lnSpc>
                <a:spcPts val="2859"/>
              </a:lnSpc>
              <a:spcBef>
                <a:spcPct val="0"/>
              </a:spcBef>
            </a:pPr>
            <a:endParaRPr lang="en-US" sz="2899">
              <a:solidFill>
                <a:srgbClr val="000000"/>
              </a:solidFill>
              <a:latin typeface="Open Sauce"/>
            </a:endParaRPr>
          </a:p>
        </p:txBody>
      </p:sp>
      <p:sp>
        <p:nvSpPr>
          <p:cNvPr id="11" name="TextBox 11"/>
          <p:cNvSpPr txBox="1"/>
          <p:nvPr/>
        </p:nvSpPr>
        <p:spPr>
          <a:xfrm>
            <a:off x="11205099" y="6412321"/>
            <a:ext cx="6772658" cy="1906270"/>
          </a:xfrm>
          <a:prstGeom prst="rect">
            <a:avLst/>
          </a:prstGeom>
        </p:spPr>
        <p:txBody>
          <a:bodyPr lIns="0" tIns="0" rIns="0" bIns="0" rtlCol="0" anchor="t">
            <a:spAutoFit/>
          </a:bodyPr>
          <a:lstStyle/>
          <a:p>
            <a:pPr algn="ctr">
              <a:lnSpc>
                <a:spcPts val="3769"/>
              </a:lnSpc>
            </a:pPr>
            <a:r>
              <a:rPr lang="en-US" sz="2899">
                <a:solidFill>
                  <a:srgbClr val="000000"/>
                </a:solidFill>
                <a:latin typeface="Open Sauce"/>
              </a:rPr>
              <a:t>the need for model adjustments or exploring different predictive approaches.</a:t>
            </a:r>
          </a:p>
          <a:p>
            <a:pPr algn="ctr">
              <a:lnSpc>
                <a:spcPts val="3769"/>
              </a:lnSpc>
              <a:spcBef>
                <a:spcPct val="0"/>
              </a:spcBef>
            </a:pPr>
            <a:endParaRPr lang="en-US" sz="2899">
              <a:solidFill>
                <a:srgbClr val="000000"/>
              </a:solidFill>
              <a:latin typeface="Open Sauce"/>
            </a:endParaRPr>
          </a:p>
        </p:txBody>
      </p:sp>
      <p:sp>
        <p:nvSpPr>
          <p:cNvPr id="12" name="Freeform 12"/>
          <p:cNvSpPr/>
          <p:nvPr/>
        </p:nvSpPr>
        <p:spPr>
          <a:xfrm>
            <a:off x="16075362" y="-77619"/>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5"/>
            <a:stretch>
              <a:fillRect/>
            </a:stretch>
          </a:blipFill>
        </p:spPr>
      </p:sp>
      <p:sp>
        <p:nvSpPr>
          <p:cNvPr id="13" name="Freeform 13"/>
          <p:cNvSpPr/>
          <p:nvPr/>
        </p:nvSpPr>
        <p:spPr>
          <a:xfrm flipH="1" flipV="1">
            <a:off x="-2040172" y="-51607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Freeform 14"/>
          <p:cNvSpPr/>
          <p:nvPr/>
        </p:nvSpPr>
        <p:spPr>
          <a:xfrm>
            <a:off x="16331649" y="7783469"/>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15408481" y="-2153153"/>
            <a:ext cx="4116356" cy="4116356"/>
          </a:xfrm>
          <a:custGeom>
            <a:avLst/>
            <a:gdLst/>
            <a:ahLst/>
            <a:cxnLst/>
            <a:rect l="l" t="t" r="r" b="b"/>
            <a:pathLst>
              <a:path w="4116356" h="4116356">
                <a:moveTo>
                  <a:pt x="0" y="0"/>
                </a:moveTo>
                <a:lnTo>
                  <a:pt x="4116355" y="0"/>
                </a:lnTo>
                <a:lnTo>
                  <a:pt x="4116355" y="4116356"/>
                </a:lnTo>
                <a:lnTo>
                  <a:pt x="0" y="4116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602379" y="0"/>
            <a:ext cx="3256087" cy="3256087"/>
          </a:xfrm>
          <a:custGeom>
            <a:avLst/>
            <a:gdLst/>
            <a:ahLst/>
            <a:cxnLst/>
            <a:rect l="l" t="t" r="r" b="b"/>
            <a:pathLst>
              <a:path w="3256087" h="3256087">
                <a:moveTo>
                  <a:pt x="0" y="0"/>
                </a:moveTo>
                <a:lnTo>
                  <a:pt x="3256087" y="0"/>
                </a:lnTo>
                <a:lnTo>
                  <a:pt x="3256087" y="3256087"/>
                </a:lnTo>
                <a:lnTo>
                  <a:pt x="0" y="32560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3136981" y="275618"/>
            <a:ext cx="13181991" cy="1035803"/>
          </a:xfrm>
          <a:prstGeom prst="rect">
            <a:avLst/>
          </a:prstGeom>
        </p:spPr>
        <p:txBody>
          <a:bodyPr lIns="0" tIns="0" rIns="0" bIns="0" rtlCol="0" anchor="t">
            <a:spAutoFit/>
          </a:bodyPr>
          <a:lstStyle/>
          <a:p>
            <a:pPr algn="ctr">
              <a:lnSpc>
                <a:spcPts val="4717"/>
              </a:lnSpc>
            </a:pPr>
            <a:r>
              <a:rPr lang="en-US" sz="3628">
                <a:solidFill>
                  <a:srgbClr val="000000"/>
                </a:solidFill>
                <a:latin typeface="Open Sauce Bold"/>
              </a:rPr>
              <a:t>Cleaning the outlier</a:t>
            </a:r>
          </a:p>
          <a:p>
            <a:pPr algn="ctr">
              <a:lnSpc>
                <a:spcPts val="3578"/>
              </a:lnSpc>
              <a:spcBef>
                <a:spcPct val="0"/>
              </a:spcBef>
            </a:pPr>
            <a:endParaRPr lang="en-US" sz="3628">
              <a:solidFill>
                <a:srgbClr val="000000"/>
              </a:solidFill>
              <a:latin typeface="Open Sauce Bold"/>
            </a:endParaRPr>
          </a:p>
        </p:txBody>
      </p:sp>
      <p:sp>
        <p:nvSpPr>
          <p:cNvPr id="5" name="TextBox 5"/>
          <p:cNvSpPr txBox="1"/>
          <p:nvPr/>
        </p:nvSpPr>
        <p:spPr>
          <a:xfrm>
            <a:off x="-983861" y="1599468"/>
            <a:ext cx="11381825" cy="9923418"/>
          </a:xfrm>
          <a:prstGeom prst="rect">
            <a:avLst/>
          </a:prstGeom>
        </p:spPr>
        <p:txBody>
          <a:bodyPr lIns="0" tIns="0" rIns="0" bIns="0" rtlCol="0" anchor="t">
            <a:spAutoFit/>
          </a:bodyPr>
          <a:lstStyle/>
          <a:p>
            <a:pPr algn="ctr">
              <a:lnSpc>
                <a:spcPts val="4184"/>
              </a:lnSpc>
            </a:pPr>
            <a:r>
              <a:rPr lang="en-US" sz="3218">
                <a:solidFill>
                  <a:srgbClr val="000000"/>
                </a:solidFill>
                <a:latin typeface="Open Sauce"/>
              </a:rPr>
              <a:t>Calculating IQR</a:t>
            </a:r>
          </a:p>
          <a:p>
            <a:pPr algn="ctr">
              <a:lnSpc>
                <a:spcPts val="3949"/>
              </a:lnSpc>
            </a:pPr>
            <a:endParaRPr lang="en-US" sz="3218">
              <a:solidFill>
                <a:srgbClr val="000000"/>
              </a:solidFill>
              <a:latin typeface="Open Sauce"/>
            </a:endParaRPr>
          </a:p>
          <a:p>
            <a:pPr algn="ctr">
              <a:lnSpc>
                <a:spcPts val="3949"/>
              </a:lnSpc>
            </a:pPr>
            <a:endParaRPr lang="en-US" sz="3218">
              <a:solidFill>
                <a:srgbClr val="000000"/>
              </a:solidFill>
              <a:latin typeface="Open Sauce"/>
            </a:endParaRPr>
          </a:p>
          <a:p>
            <a:pPr algn="ctr">
              <a:lnSpc>
                <a:spcPts val="3949"/>
              </a:lnSpc>
            </a:pPr>
            <a:endParaRPr lang="en-US" sz="3218">
              <a:solidFill>
                <a:srgbClr val="000000"/>
              </a:solidFill>
              <a:latin typeface="Open Sauce"/>
            </a:endParaRPr>
          </a:p>
          <a:p>
            <a:pPr algn="ctr">
              <a:lnSpc>
                <a:spcPts val="3949"/>
              </a:lnSpc>
            </a:pPr>
            <a:r>
              <a:rPr lang="en-US" sz="3038">
                <a:solidFill>
                  <a:srgbClr val="000000"/>
                </a:solidFill>
                <a:latin typeface="Open Sauce"/>
              </a:rPr>
              <a:t>Found boundaries of these variables</a:t>
            </a:r>
          </a:p>
          <a:p>
            <a:pPr algn="ctr">
              <a:lnSpc>
                <a:spcPts val="3949"/>
              </a:lnSpc>
            </a:pPr>
            <a:endParaRPr lang="en-US" sz="3038">
              <a:solidFill>
                <a:srgbClr val="000000"/>
              </a:solidFill>
              <a:latin typeface="Open Sauce"/>
            </a:endParaRPr>
          </a:p>
          <a:p>
            <a:pPr algn="ctr">
              <a:lnSpc>
                <a:spcPts val="3949"/>
              </a:lnSpc>
            </a:pPr>
            <a:endParaRPr lang="en-US" sz="3038">
              <a:solidFill>
                <a:srgbClr val="000000"/>
              </a:solidFill>
              <a:latin typeface="Open Sauce"/>
            </a:endParaRPr>
          </a:p>
          <a:p>
            <a:pPr algn="ctr">
              <a:lnSpc>
                <a:spcPts val="3949"/>
              </a:lnSpc>
            </a:pPr>
            <a:endParaRPr lang="en-US" sz="3038">
              <a:solidFill>
                <a:srgbClr val="000000"/>
              </a:solidFill>
              <a:latin typeface="Open Sauce"/>
            </a:endParaRPr>
          </a:p>
          <a:p>
            <a:pPr algn="ctr">
              <a:lnSpc>
                <a:spcPts val="3949"/>
              </a:lnSpc>
            </a:pPr>
            <a:r>
              <a:rPr lang="en-US" sz="3038">
                <a:solidFill>
                  <a:srgbClr val="000000"/>
                </a:solidFill>
                <a:latin typeface="Open Sauce"/>
              </a:rPr>
              <a:t>Cleaning it</a:t>
            </a:r>
          </a:p>
          <a:p>
            <a:pPr algn="ctr">
              <a:lnSpc>
                <a:spcPts val="3949"/>
              </a:lnSpc>
            </a:pPr>
            <a:endParaRPr lang="en-US" sz="3038">
              <a:solidFill>
                <a:srgbClr val="000000"/>
              </a:solidFill>
              <a:latin typeface="Open Sauce"/>
            </a:endParaRPr>
          </a:p>
          <a:p>
            <a:pPr algn="ctr">
              <a:lnSpc>
                <a:spcPts val="3949"/>
              </a:lnSpc>
            </a:pPr>
            <a:endParaRPr lang="en-US" sz="3038">
              <a:solidFill>
                <a:srgbClr val="000000"/>
              </a:solidFill>
              <a:latin typeface="Open Sauce"/>
            </a:endParaRPr>
          </a:p>
          <a:p>
            <a:pPr algn="ctr">
              <a:lnSpc>
                <a:spcPts val="3949"/>
              </a:lnSpc>
            </a:pPr>
            <a:endParaRPr lang="en-US" sz="3038">
              <a:solidFill>
                <a:srgbClr val="000000"/>
              </a:solidFill>
              <a:latin typeface="Open Sauce"/>
            </a:endParaRPr>
          </a:p>
          <a:p>
            <a:pPr algn="ctr">
              <a:lnSpc>
                <a:spcPts val="3949"/>
              </a:lnSpc>
            </a:pPr>
            <a:endParaRPr lang="en-US" sz="3038">
              <a:solidFill>
                <a:srgbClr val="000000"/>
              </a:solidFill>
              <a:latin typeface="Open Sauce"/>
            </a:endParaRPr>
          </a:p>
          <a:p>
            <a:pPr algn="ctr">
              <a:lnSpc>
                <a:spcPts val="3949"/>
              </a:lnSpc>
            </a:pPr>
            <a:r>
              <a:rPr lang="en-US" sz="3038">
                <a:solidFill>
                  <a:srgbClr val="000000"/>
                </a:solidFill>
                <a:latin typeface="Open Sauce"/>
              </a:rPr>
              <a:t>Calculate it again</a:t>
            </a:r>
          </a:p>
          <a:p>
            <a:pPr algn="ctr">
              <a:lnSpc>
                <a:spcPts val="3949"/>
              </a:lnSpc>
            </a:pPr>
            <a:endParaRPr lang="en-US" sz="3038">
              <a:solidFill>
                <a:srgbClr val="000000"/>
              </a:solidFill>
              <a:latin typeface="Open Sauce"/>
            </a:endParaRPr>
          </a:p>
          <a:p>
            <a:pPr algn="ctr">
              <a:lnSpc>
                <a:spcPts val="3949"/>
              </a:lnSpc>
            </a:pPr>
            <a:endParaRPr lang="en-US" sz="3038">
              <a:solidFill>
                <a:srgbClr val="000000"/>
              </a:solidFill>
              <a:latin typeface="Open Sauce"/>
            </a:endParaRPr>
          </a:p>
          <a:p>
            <a:pPr algn="ctr">
              <a:lnSpc>
                <a:spcPts val="3949"/>
              </a:lnSpc>
            </a:pPr>
            <a:endParaRPr lang="en-US" sz="3038">
              <a:solidFill>
                <a:srgbClr val="000000"/>
              </a:solidFill>
              <a:latin typeface="Open Sauce"/>
            </a:endParaRPr>
          </a:p>
          <a:p>
            <a:pPr algn="ctr">
              <a:lnSpc>
                <a:spcPts val="3949"/>
              </a:lnSpc>
            </a:pPr>
            <a:endParaRPr lang="en-US" sz="3038">
              <a:solidFill>
                <a:srgbClr val="000000"/>
              </a:solidFill>
              <a:latin typeface="Open Sauce"/>
            </a:endParaRPr>
          </a:p>
          <a:p>
            <a:pPr algn="ctr">
              <a:lnSpc>
                <a:spcPts val="3949"/>
              </a:lnSpc>
            </a:pPr>
            <a:endParaRPr lang="en-US" sz="3038">
              <a:solidFill>
                <a:srgbClr val="000000"/>
              </a:solidFill>
              <a:latin typeface="Open Sauce"/>
            </a:endParaRPr>
          </a:p>
          <a:p>
            <a:pPr algn="ctr">
              <a:lnSpc>
                <a:spcPts val="3949"/>
              </a:lnSpc>
              <a:spcBef>
                <a:spcPct val="0"/>
              </a:spcBef>
            </a:pPr>
            <a:endParaRPr lang="en-US" sz="3038">
              <a:solidFill>
                <a:srgbClr val="000000"/>
              </a:solidFill>
              <a:latin typeface="Open Sauce"/>
            </a:endParaRPr>
          </a:p>
        </p:txBody>
      </p:sp>
      <p:grpSp>
        <p:nvGrpSpPr>
          <p:cNvPr id="6" name="Group 6"/>
          <p:cNvGrpSpPr/>
          <p:nvPr/>
        </p:nvGrpSpPr>
        <p:grpSpPr>
          <a:xfrm>
            <a:off x="4005890" y="2391828"/>
            <a:ext cx="884669" cy="1292884"/>
            <a:chOff x="0" y="0"/>
            <a:chExt cx="556167" cy="812800"/>
          </a:xfrm>
        </p:grpSpPr>
        <p:sp>
          <p:nvSpPr>
            <p:cNvPr id="7" name="Freeform 7"/>
            <p:cNvSpPr/>
            <p:nvPr/>
          </p:nvSpPr>
          <p:spPr>
            <a:xfrm>
              <a:off x="0" y="0"/>
              <a:ext cx="556167" cy="812800"/>
            </a:xfrm>
            <a:custGeom>
              <a:avLst/>
              <a:gdLst/>
              <a:ahLst/>
              <a:cxnLst/>
              <a:rect l="l" t="t" r="r" b="b"/>
              <a:pathLst>
                <a:path w="556167" h="812800">
                  <a:moveTo>
                    <a:pt x="278084" y="812800"/>
                  </a:moveTo>
                  <a:lnTo>
                    <a:pt x="0" y="406400"/>
                  </a:lnTo>
                  <a:lnTo>
                    <a:pt x="203200" y="406400"/>
                  </a:lnTo>
                  <a:lnTo>
                    <a:pt x="203200" y="0"/>
                  </a:lnTo>
                  <a:lnTo>
                    <a:pt x="352967" y="0"/>
                  </a:lnTo>
                  <a:lnTo>
                    <a:pt x="352967" y="406400"/>
                  </a:lnTo>
                  <a:lnTo>
                    <a:pt x="556167" y="406400"/>
                  </a:lnTo>
                  <a:lnTo>
                    <a:pt x="278084" y="812800"/>
                  </a:lnTo>
                  <a:close/>
                </a:path>
              </a:pathLst>
            </a:custGeom>
            <a:solidFill>
              <a:srgbClr val="0053BC"/>
            </a:solidFill>
          </p:spPr>
        </p:sp>
        <p:sp>
          <p:nvSpPr>
            <p:cNvPr id="8" name="TextBox 8"/>
            <p:cNvSpPr txBox="1"/>
            <p:nvPr/>
          </p:nvSpPr>
          <p:spPr>
            <a:xfrm>
              <a:off x="203200" y="-19050"/>
              <a:ext cx="149767" cy="730250"/>
            </a:xfrm>
            <a:prstGeom prst="rect">
              <a:avLst/>
            </a:prstGeom>
          </p:spPr>
          <p:txBody>
            <a:bodyPr lIns="50800" tIns="50800" rIns="50800" bIns="50800" rtlCol="0" anchor="ctr"/>
            <a:lstStyle/>
            <a:p>
              <a:pPr algn="ctr">
                <a:lnSpc>
                  <a:spcPts val="2859"/>
                </a:lnSpc>
              </a:pPr>
              <a:endParaRPr/>
            </a:p>
          </p:txBody>
        </p:sp>
      </p:grpSp>
      <p:grpSp>
        <p:nvGrpSpPr>
          <p:cNvPr id="9" name="Group 9"/>
          <p:cNvGrpSpPr/>
          <p:nvPr/>
        </p:nvGrpSpPr>
        <p:grpSpPr>
          <a:xfrm>
            <a:off x="4005890" y="4299652"/>
            <a:ext cx="884669" cy="1292884"/>
            <a:chOff x="0" y="0"/>
            <a:chExt cx="556167" cy="812800"/>
          </a:xfrm>
        </p:grpSpPr>
        <p:sp>
          <p:nvSpPr>
            <p:cNvPr id="10" name="Freeform 10"/>
            <p:cNvSpPr/>
            <p:nvPr/>
          </p:nvSpPr>
          <p:spPr>
            <a:xfrm>
              <a:off x="0" y="0"/>
              <a:ext cx="556167" cy="812800"/>
            </a:xfrm>
            <a:custGeom>
              <a:avLst/>
              <a:gdLst/>
              <a:ahLst/>
              <a:cxnLst/>
              <a:rect l="l" t="t" r="r" b="b"/>
              <a:pathLst>
                <a:path w="556167" h="812800">
                  <a:moveTo>
                    <a:pt x="278084" y="812800"/>
                  </a:moveTo>
                  <a:lnTo>
                    <a:pt x="0" y="406400"/>
                  </a:lnTo>
                  <a:lnTo>
                    <a:pt x="203200" y="406400"/>
                  </a:lnTo>
                  <a:lnTo>
                    <a:pt x="203200" y="0"/>
                  </a:lnTo>
                  <a:lnTo>
                    <a:pt x="352967" y="0"/>
                  </a:lnTo>
                  <a:lnTo>
                    <a:pt x="352967" y="406400"/>
                  </a:lnTo>
                  <a:lnTo>
                    <a:pt x="556167" y="406400"/>
                  </a:lnTo>
                  <a:lnTo>
                    <a:pt x="278084" y="812800"/>
                  </a:lnTo>
                  <a:close/>
                </a:path>
              </a:pathLst>
            </a:custGeom>
            <a:solidFill>
              <a:srgbClr val="0053BC"/>
            </a:solidFill>
          </p:spPr>
        </p:sp>
        <p:sp>
          <p:nvSpPr>
            <p:cNvPr id="11" name="TextBox 11"/>
            <p:cNvSpPr txBox="1"/>
            <p:nvPr/>
          </p:nvSpPr>
          <p:spPr>
            <a:xfrm>
              <a:off x="203200" y="-19050"/>
              <a:ext cx="149767" cy="730250"/>
            </a:xfrm>
            <a:prstGeom prst="rect">
              <a:avLst/>
            </a:prstGeom>
          </p:spPr>
          <p:txBody>
            <a:bodyPr lIns="50800" tIns="50800" rIns="50800" bIns="50800" rtlCol="0" anchor="ctr"/>
            <a:lstStyle/>
            <a:p>
              <a:pPr algn="ctr">
                <a:lnSpc>
                  <a:spcPts val="2859"/>
                </a:lnSpc>
              </a:pPr>
              <a:endParaRPr/>
            </a:p>
          </p:txBody>
        </p:sp>
      </p:grpSp>
      <p:grpSp>
        <p:nvGrpSpPr>
          <p:cNvPr id="12" name="Group 12"/>
          <p:cNvGrpSpPr/>
          <p:nvPr/>
        </p:nvGrpSpPr>
        <p:grpSpPr>
          <a:xfrm>
            <a:off x="4005890" y="6607629"/>
            <a:ext cx="884669" cy="1292884"/>
            <a:chOff x="0" y="0"/>
            <a:chExt cx="556167" cy="812800"/>
          </a:xfrm>
        </p:grpSpPr>
        <p:sp>
          <p:nvSpPr>
            <p:cNvPr id="13" name="Freeform 13"/>
            <p:cNvSpPr/>
            <p:nvPr/>
          </p:nvSpPr>
          <p:spPr>
            <a:xfrm>
              <a:off x="0" y="0"/>
              <a:ext cx="556167" cy="812800"/>
            </a:xfrm>
            <a:custGeom>
              <a:avLst/>
              <a:gdLst/>
              <a:ahLst/>
              <a:cxnLst/>
              <a:rect l="l" t="t" r="r" b="b"/>
              <a:pathLst>
                <a:path w="556167" h="812800">
                  <a:moveTo>
                    <a:pt x="278084" y="812800"/>
                  </a:moveTo>
                  <a:lnTo>
                    <a:pt x="0" y="406400"/>
                  </a:lnTo>
                  <a:lnTo>
                    <a:pt x="203200" y="406400"/>
                  </a:lnTo>
                  <a:lnTo>
                    <a:pt x="203200" y="0"/>
                  </a:lnTo>
                  <a:lnTo>
                    <a:pt x="352967" y="0"/>
                  </a:lnTo>
                  <a:lnTo>
                    <a:pt x="352967" y="406400"/>
                  </a:lnTo>
                  <a:lnTo>
                    <a:pt x="556167" y="406400"/>
                  </a:lnTo>
                  <a:lnTo>
                    <a:pt x="278084" y="812800"/>
                  </a:lnTo>
                  <a:close/>
                </a:path>
              </a:pathLst>
            </a:custGeom>
            <a:solidFill>
              <a:srgbClr val="0053BC"/>
            </a:solidFill>
          </p:spPr>
        </p:sp>
        <p:sp>
          <p:nvSpPr>
            <p:cNvPr id="14" name="TextBox 14"/>
            <p:cNvSpPr txBox="1"/>
            <p:nvPr/>
          </p:nvSpPr>
          <p:spPr>
            <a:xfrm>
              <a:off x="203200" y="-19050"/>
              <a:ext cx="149767" cy="730250"/>
            </a:xfrm>
            <a:prstGeom prst="rect">
              <a:avLst/>
            </a:prstGeom>
          </p:spPr>
          <p:txBody>
            <a:bodyPr lIns="50800" tIns="50800" rIns="50800" bIns="50800" rtlCol="0" anchor="ctr"/>
            <a:lstStyle/>
            <a:p>
              <a:pPr algn="ctr">
                <a:lnSpc>
                  <a:spcPts val="2859"/>
                </a:lnSpc>
              </a:pPr>
              <a:endParaRPr/>
            </a:p>
          </p:txBody>
        </p:sp>
      </p:grpSp>
      <p:sp>
        <p:nvSpPr>
          <p:cNvPr id="15" name="AutoShape 15"/>
          <p:cNvSpPr/>
          <p:nvPr/>
        </p:nvSpPr>
        <p:spPr>
          <a:xfrm>
            <a:off x="9727977" y="1311421"/>
            <a:ext cx="0" cy="7649500"/>
          </a:xfrm>
          <a:prstGeom prst="line">
            <a:avLst/>
          </a:prstGeom>
          <a:ln w="38100" cap="flat">
            <a:solidFill>
              <a:srgbClr val="000000"/>
            </a:solidFill>
            <a:prstDash val="sysDash"/>
            <a:headEnd type="none" w="sm" len="sm"/>
            <a:tailEnd type="none" w="sm" len="sm"/>
          </a:ln>
        </p:spPr>
      </p:sp>
      <p:sp>
        <p:nvSpPr>
          <p:cNvPr id="16" name="TextBox 16"/>
          <p:cNvSpPr txBox="1"/>
          <p:nvPr/>
        </p:nvSpPr>
        <p:spPr>
          <a:xfrm>
            <a:off x="10203382" y="2583497"/>
            <a:ext cx="6630931" cy="5091430"/>
          </a:xfrm>
          <a:prstGeom prst="rect">
            <a:avLst/>
          </a:prstGeom>
        </p:spPr>
        <p:txBody>
          <a:bodyPr lIns="0" tIns="0" rIns="0" bIns="0" rtlCol="0" anchor="t">
            <a:spAutoFit/>
          </a:bodyPr>
          <a:lstStyle/>
          <a:p>
            <a:pPr marL="647695" lvl="1" indent="-323848">
              <a:lnSpc>
                <a:spcPts val="3899"/>
              </a:lnSpc>
              <a:buFont typeface="Arial"/>
              <a:buChar char="•"/>
            </a:pPr>
            <a:r>
              <a:rPr lang="en-US" sz="2999">
                <a:solidFill>
                  <a:srgbClr val="99391B"/>
                </a:solidFill>
                <a:latin typeface="Open Sauce Bold"/>
              </a:rPr>
              <a:t>This implies the weak correlation observed is not influenced by outliers</a:t>
            </a:r>
          </a:p>
          <a:p>
            <a:pPr>
              <a:lnSpc>
                <a:spcPts val="3899"/>
              </a:lnSpc>
            </a:pPr>
            <a:endParaRPr lang="en-US" sz="2999">
              <a:solidFill>
                <a:srgbClr val="99391B"/>
              </a:solidFill>
              <a:latin typeface="Open Sauce Bold"/>
            </a:endParaRPr>
          </a:p>
          <a:p>
            <a:pPr>
              <a:lnSpc>
                <a:spcPts val="3899"/>
              </a:lnSpc>
            </a:pPr>
            <a:endParaRPr lang="en-US" sz="2999">
              <a:solidFill>
                <a:srgbClr val="99391B"/>
              </a:solidFill>
              <a:latin typeface="Open Sauce Bold"/>
            </a:endParaRPr>
          </a:p>
          <a:p>
            <a:pPr marL="647695" lvl="1" indent="-323848">
              <a:lnSpc>
                <a:spcPts val="3899"/>
              </a:lnSpc>
              <a:buFont typeface="Arial"/>
              <a:buChar char="•"/>
            </a:pPr>
            <a:r>
              <a:rPr lang="en-US" sz="2999">
                <a:solidFill>
                  <a:srgbClr val="99391B"/>
                </a:solidFill>
                <a:latin typeface="Open Sauce Bold"/>
              </a:rPr>
              <a:t>It suggests that purchase amount does not significantly affect repeat purchases in this dataset.</a:t>
            </a:r>
          </a:p>
          <a:p>
            <a:pPr algn="ctr">
              <a:lnSpc>
                <a:spcPts val="2859"/>
              </a:lnSpc>
            </a:pPr>
            <a:endParaRPr lang="en-US" sz="2999">
              <a:solidFill>
                <a:srgbClr val="99391B"/>
              </a:solidFill>
              <a:latin typeface="Open Sauce Bold"/>
            </a:endParaRPr>
          </a:p>
          <a:p>
            <a:pPr algn="ctr">
              <a:lnSpc>
                <a:spcPts val="2859"/>
              </a:lnSpc>
            </a:pPr>
            <a:endParaRPr lang="en-US" sz="2999">
              <a:solidFill>
                <a:srgbClr val="99391B"/>
              </a:solidFill>
              <a:latin typeface="Open Sauce Bold"/>
            </a:endParaRPr>
          </a:p>
        </p:txBody>
      </p:sp>
      <p:sp>
        <p:nvSpPr>
          <p:cNvPr id="17" name="Freeform 17"/>
          <p:cNvSpPr/>
          <p:nvPr/>
        </p:nvSpPr>
        <p:spPr>
          <a:xfrm>
            <a:off x="16075362" y="-77619"/>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4"/>
            <a:stretch>
              <a:fillRect/>
            </a:stretch>
          </a:blipFill>
        </p:spPr>
      </p:sp>
      <p:sp>
        <p:nvSpPr>
          <p:cNvPr id="18" name="Freeform 18"/>
          <p:cNvSpPr/>
          <p:nvPr/>
        </p:nvSpPr>
        <p:spPr>
          <a:xfrm flipH="1" flipV="1">
            <a:off x="-2040172" y="-51607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9" name="Freeform 19"/>
          <p:cNvSpPr/>
          <p:nvPr/>
        </p:nvSpPr>
        <p:spPr>
          <a:xfrm>
            <a:off x="16331649" y="7783469"/>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3233057" y="1596199"/>
            <a:ext cx="10407587" cy="4498518"/>
          </a:xfrm>
          <a:custGeom>
            <a:avLst/>
            <a:gdLst/>
            <a:ahLst/>
            <a:cxnLst/>
            <a:rect l="l" t="t" r="r" b="b"/>
            <a:pathLst>
              <a:path w="10407587" h="4498518">
                <a:moveTo>
                  <a:pt x="0" y="0"/>
                </a:moveTo>
                <a:lnTo>
                  <a:pt x="10407588" y="0"/>
                </a:lnTo>
                <a:lnTo>
                  <a:pt x="10407588" y="4498518"/>
                </a:lnTo>
                <a:lnTo>
                  <a:pt x="0" y="4498518"/>
                </a:lnTo>
                <a:lnTo>
                  <a:pt x="0" y="0"/>
                </a:lnTo>
                <a:close/>
              </a:path>
            </a:pathLst>
          </a:custGeom>
          <a:blipFill>
            <a:blip r:embed="rId2"/>
            <a:stretch>
              <a:fillRect/>
            </a:stretch>
          </a:blipFill>
        </p:spPr>
      </p:sp>
      <p:sp>
        <p:nvSpPr>
          <p:cNvPr id="3" name="TextBox 3"/>
          <p:cNvSpPr txBox="1"/>
          <p:nvPr/>
        </p:nvSpPr>
        <p:spPr>
          <a:xfrm>
            <a:off x="5668034" y="523875"/>
            <a:ext cx="5931396" cy="1072325"/>
          </a:xfrm>
          <a:prstGeom prst="rect">
            <a:avLst/>
          </a:prstGeom>
        </p:spPr>
        <p:txBody>
          <a:bodyPr lIns="0" tIns="0" rIns="0" bIns="0" rtlCol="0" anchor="t">
            <a:spAutoFit/>
          </a:bodyPr>
          <a:lstStyle/>
          <a:p>
            <a:pPr algn="ctr">
              <a:lnSpc>
                <a:spcPts val="4719"/>
              </a:lnSpc>
            </a:pPr>
            <a:r>
              <a:rPr lang="en-US" sz="3629">
                <a:solidFill>
                  <a:srgbClr val="000000"/>
                </a:solidFill>
                <a:latin typeface="Open Sauce Bold"/>
              </a:rPr>
              <a:t>Group data by category</a:t>
            </a:r>
          </a:p>
          <a:p>
            <a:pPr algn="ctr">
              <a:lnSpc>
                <a:spcPts val="3899"/>
              </a:lnSpc>
              <a:spcBef>
                <a:spcPct val="0"/>
              </a:spcBef>
            </a:pPr>
            <a:endParaRPr lang="en-US" sz="3629">
              <a:solidFill>
                <a:srgbClr val="000000"/>
              </a:solidFill>
              <a:latin typeface="Open Sauce Bold"/>
            </a:endParaRPr>
          </a:p>
        </p:txBody>
      </p:sp>
      <p:sp>
        <p:nvSpPr>
          <p:cNvPr id="4" name="TextBox 4"/>
          <p:cNvSpPr txBox="1"/>
          <p:nvPr/>
        </p:nvSpPr>
        <p:spPr>
          <a:xfrm>
            <a:off x="1028700" y="6770992"/>
            <a:ext cx="14571373" cy="3079750"/>
          </a:xfrm>
          <a:prstGeom prst="rect">
            <a:avLst/>
          </a:prstGeom>
        </p:spPr>
        <p:txBody>
          <a:bodyPr lIns="0" tIns="0" rIns="0" bIns="0" rtlCol="0" anchor="t">
            <a:spAutoFit/>
          </a:bodyPr>
          <a:lstStyle/>
          <a:p>
            <a:pPr>
              <a:lnSpc>
                <a:spcPts val="4289"/>
              </a:lnSpc>
            </a:pPr>
            <a:r>
              <a:rPr lang="en-US" sz="3299">
                <a:solidFill>
                  <a:srgbClr val="99391B"/>
                </a:solidFill>
                <a:latin typeface="Open Sauce Bold"/>
              </a:rPr>
              <a:t>Reinforces previous findings: </a:t>
            </a:r>
            <a:r>
              <a:rPr lang="en-US" sz="3299">
                <a:solidFill>
                  <a:srgbClr val="000000"/>
                </a:solidFill>
                <a:latin typeface="Open Sauce"/>
              </a:rPr>
              <a:t>Purchase amount does not significantly influence repurchase behavior across the dataset as a whole. </a:t>
            </a:r>
          </a:p>
          <a:p>
            <a:pPr>
              <a:lnSpc>
                <a:spcPts val="4289"/>
              </a:lnSpc>
            </a:pPr>
            <a:endParaRPr lang="en-US" sz="3299">
              <a:solidFill>
                <a:srgbClr val="000000"/>
              </a:solidFill>
              <a:latin typeface="Open Sauce"/>
            </a:endParaRPr>
          </a:p>
          <a:p>
            <a:pPr algn="ctr">
              <a:lnSpc>
                <a:spcPts val="4289"/>
              </a:lnSpc>
            </a:pPr>
            <a:r>
              <a:rPr lang="en-US" sz="3299">
                <a:solidFill>
                  <a:srgbClr val="000000"/>
                </a:solidFill>
                <a:latin typeface="Open Sauce"/>
              </a:rPr>
              <a:t>The inclusion of product categories does not seem to change this conclusion significantly.</a:t>
            </a:r>
          </a:p>
          <a:p>
            <a:pPr>
              <a:lnSpc>
                <a:spcPts val="2859"/>
              </a:lnSpc>
              <a:spcBef>
                <a:spcPct val="0"/>
              </a:spcBef>
            </a:pPr>
            <a:endParaRPr lang="en-US" sz="3299">
              <a:solidFill>
                <a:srgbClr val="000000"/>
              </a:solidFill>
              <a:latin typeface="Open Sauce"/>
            </a:endParaRPr>
          </a:p>
        </p:txBody>
      </p:sp>
      <p:sp>
        <p:nvSpPr>
          <p:cNvPr id="5" name="Freeform 5"/>
          <p:cNvSpPr/>
          <p:nvPr/>
        </p:nvSpPr>
        <p:spPr>
          <a:xfrm>
            <a:off x="16075362" y="-77619"/>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3"/>
            <a:stretch>
              <a:fillRect/>
            </a:stretch>
          </a:blipFill>
        </p:spPr>
      </p:sp>
      <p:sp>
        <p:nvSpPr>
          <p:cNvPr id="6" name="Freeform 6"/>
          <p:cNvSpPr/>
          <p:nvPr/>
        </p:nvSpPr>
        <p:spPr>
          <a:xfrm flipH="1" flipV="1">
            <a:off x="-2059222" y="-51607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6350699" y="7783469"/>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216449" y="2446827"/>
            <a:ext cx="8220143" cy="4389150"/>
          </a:xfrm>
          <a:custGeom>
            <a:avLst/>
            <a:gdLst/>
            <a:ahLst/>
            <a:cxnLst/>
            <a:rect l="l" t="t" r="r" b="b"/>
            <a:pathLst>
              <a:path w="8220143" h="4389150">
                <a:moveTo>
                  <a:pt x="0" y="0"/>
                </a:moveTo>
                <a:lnTo>
                  <a:pt x="8220143" y="0"/>
                </a:lnTo>
                <a:lnTo>
                  <a:pt x="8220143" y="4389151"/>
                </a:lnTo>
                <a:lnTo>
                  <a:pt x="0" y="4389151"/>
                </a:lnTo>
                <a:lnTo>
                  <a:pt x="0" y="0"/>
                </a:lnTo>
                <a:close/>
              </a:path>
            </a:pathLst>
          </a:custGeom>
          <a:blipFill>
            <a:blip r:embed="rId2"/>
            <a:stretch>
              <a:fillRect/>
            </a:stretch>
          </a:blipFill>
        </p:spPr>
      </p:sp>
      <p:sp>
        <p:nvSpPr>
          <p:cNvPr id="3" name="Freeform 3"/>
          <p:cNvSpPr/>
          <p:nvPr/>
        </p:nvSpPr>
        <p:spPr>
          <a:xfrm>
            <a:off x="8989384" y="2215263"/>
            <a:ext cx="9004196" cy="5856474"/>
          </a:xfrm>
          <a:custGeom>
            <a:avLst/>
            <a:gdLst/>
            <a:ahLst/>
            <a:cxnLst/>
            <a:rect l="l" t="t" r="r" b="b"/>
            <a:pathLst>
              <a:path w="9004196" h="5856474">
                <a:moveTo>
                  <a:pt x="0" y="0"/>
                </a:moveTo>
                <a:lnTo>
                  <a:pt x="9004196" y="0"/>
                </a:lnTo>
                <a:lnTo>
                  <a:pt x="9004196" y="5856474"/>
                </a:lnTo>
                <a:lnTo>
                  <a:pt x="0" y="5856474"/>
                </a:lnTo>
                <a:lnTo>
                  <a:pt x="0" y="0"/>
                </a:lnTo>
                <a:close/>
              </a:path>
            </a:pathLst>
          </a:custGeom>
          <a:blipFill>
            <a:blip r:embed="rId3"/>
            <a:stretch>
              <a:fillRect/>
            </a:stretch>
          </a:blipFill>
        </p:spPr>
      </p:sp>
      <p:sp>
        <p:nvSpPr>
          <p:cNvPr id="4" name="Freeform 4"/>
          <p:cNvSpPr/>
          <p:nvPr/>
        </p:nvSpPr>
        <p:spPr>
          <a:xfrm>
            <a:off x="604253" y="8843262"/>
            <a:ext cx="10882632" cy="839610"/>
          </a:xfrm>
          <a:custGeom>
            <a:avLst/>
            <a:gdLst/>
            <a:ahLst/>
            <a:cxnLst/>
            <a:rect l="l" t="t" r="r" b="b"/>
            <a:pathLst>
              <a:path w="10882632" h="839610">
                <a:moveTo>
                  <a:pt x="0" y="0"/>
                </a:moveTo>
                <a:lnTo>
                  <a:pt x="10882631" y="0"/>
                </a:lnTo>
                <a:lnTo>
                  <a:pt x="10882631" y="839610"/>
                </a:lnTo>
                <a:lnTo>
                  <a:pt x="0" y="839610"/>
                </a:lnTo>
                <a:lnTo>
                  <a:pt x="0" y="0"/>
                </a:lnTo>
                <a:close/>
              </a:path>
            </a:pathLst>
          </a:custGeom>
          <a:blipFill>
            <a:blip r:embed="rId4"/>
            <a:stretch>
              <a:fillRect/>
            </a:stretch>
          </a:blipFill>
        </p:spPr>
      </p:sp>
      <p:sp>
        <p:nvSpPr>
          <p:cNvPr id="5" name="TextBox 5"/>
          <p:cNvSpPr txBox="1"/>
          <p:nvPr/>
        </p:nvSpPr>
        <p:spPr>
          <a:xfrm>
            <a:off x="1871641" y="605518"/>
            <a:ext cx="15387659" cy="1072325"/>
          </a:xfrm>
          <a:prstGeom prst="rect">
            <a:avLst/>
          </a:prstGeom>
        </p:spPr>
        <p:txBody>
          <a:bodyPr lIns="0" tIns="0" rIns="0" bIns="0" rtlCol="0" anchor="t">
            <a:spAutoFit/>
          </a:bodyPr>
          <a:lstStyle/>
          <a:p>
            <a:pPr algn="ctr">
              <a:lnSpc>
                <a:spcPts val="4719"/>
              </a:lnSpc>
            </a:pPr>
            <a:r>
              <a:rPr lang="en-US" sz="3629">
                <a:solidFill>
                  <a:srgbClr val="000000"/>
                </a:solidFill>
                <a:latin typeface="Open Sauce Bold"/>
              </a:rPr>
              <a:t>Previous Purchases VS Frequency of Purchases</a:t>
            </a:r>
          </a:p>
          <a:p>
            <a:pPr algn="ctr">
              <a:lnSpc>
                <a:spcPts val="3899"/>
              </a:lnSpc>
              <a:spcBef>
                <a:spcPct val="0"/>
              </a:spcBef>
            </a:pPr>
            <a:endParaRPr lang="en-US" sz="3629">
              <a:solidFill>
                <a:srgbClr val="000000"/>
              </a:solidFill>
              <a:latin typeface="Open Sauce Bold"/>
            </a:endParaRPr>
          </a:p>
        </p:txBody>
      </p:sp>
      <p:sp>
        <p:nvSpPr>
          <p:cNvPr id="6" name="TextBox 6"/>
          <p:cNvSpPr txBox="1"/>
          <p:nvPr/>
        </p:nvSpPr>
        <p:spPr>
          <a:xfrm>
            <a:off x="1028700" y="1649267"/>
            <a:ext cx="6955780" cy="797560"/>
          </a:xfrm>
          <a:prstGeom prst="rect">
            <a:avLst/>
          </a:prstGeom>
        </p:spPr>
        <p:txBody>
          <a:bodyPr lIns="0" tIns="0" rIns="0" bIns="0" rtlCol="0" anchor="t">
            <a:spAutoFit/>
          </a:bodyPr>
          <a:lstStyle/>
          <a:p>
            <a:pPr algn="ctr">
              <a:lnSpc>
                <a:spcPts val="3509"/>
              </a:lnSpc>
            </a:pPr>
            <a:r>
              <a:rPr lang="en-US" sz="2699">
                <a:solidFill>
                  <a:srgbClr val="000000"/>
                </a:solidFill>
                <a:latin typeface="Open Sauce Bold"/>
              </a:rPr>
              <a:t>Method 1: Descriptive statistical analysis</a:t>
            </a:r>
          </a:p>
          <a:p>
            <a:pPr algn="ctr">
              <a:lnSpc>
                <a:spcPts val="2859"/>
              </a:lnSpc>
              <a:spcBef>
                <a:spcPct val="0"/>
              </a:spcBef>
            </a:pPr>
            <a:endParaRPr lang="en-US" sz="2699">
              <a:solidFill>
                <a:srgbClr val="000000"/>
              </a:solidFill>
              <a:latin typeface="Open Sauce Bold"/>
            </a:endParaRPr>
          </a:p>
        </p:txBody>
      </p:sp>
      <p:sp>
        <p:nvSpPr>
          <p:cNvPr id="7" name="TextBox 7"/>
          <p:cNvSpPr txBox="1"/>
          <p:nvPr/>
        </p:nvSpPr>
        <p:spPr>
          <a:xfrm>
            <a:off x="11067986" y="1649267"/>
            <a:ext cx="4335363" cy="797560"/>
          </a:xfrm>
          <a:prstGeom prst="rect">
            <a:avLst/>
          </a:prstGeom>
        </p:spPr>
        <p:txBody>
          <a:bodyPr lIns="0" tIns="0" rIns="0" bIns="0" rtlCol="0" anchor="t">
            <a:spAutoFit/>
          </a:bodyPr>
          <a:lstStyle/>
          <a:p>
            <a:pPr algn="ctr">
              <a:lnSpc>
                <a:spcPts val="3509"/>
              </a:lnSpc>
            </a:pPr>
            <a:r>
              <a:rPr lang="en-US" sz="2699">
                <a:solidFill>
                  <a:srgbClr val="000000"/>
                </a:solidFill>
                <a:latin typeface="Open Sauce Bold"/>
              </a:rPr>
              <a:t>Method 2: Visual analysis</a:t>
            </a:r>
          </a:p>
          <a:p>
            <a:pPr algn="ctr">
              <a:lnSpc>
                <a:spcPts val="2859"/>
              </a:lnSpc>
              <a:spcBef>
                <a:spcPct val="0"/>
              </a:spcBef>
            </a:pPr>
            <a:endParaRPr lang="en-US" sz="2699">
              <a:solidFill>
                <a:srgbClr val="000000"/>
              </a:solidFill>
              <a:latin typeface="Open Sauce Bold"/>
            </a:endParaRPr>
          </a:p>
        </p:txBody>
      </p:sp>
      <p:sp>
        <p:nvSpPr>
          <p:cNvPr id="8" name="TextBox 8"/>
          <p:cNvSpPr txBox="1"/>
          <p:nvPr/>
        </p:nvSpPr>
        <p:spPr>
          <a:xfrm>
            <a:off x="604253" y="8043162"/>
            <a:ext cx="5540907" cy="432435"/>
          </a:xfrm>
          <a:prstGeom prst="rect">
            <a:avLst/>
          </a:prstGeom>
        </p:spPr>
        <p:txBody>
          <a:bodyPr lIns="0" tIns="0" rIns="0" bIns="0" rtlCol="0" anchor="t">
            <a:spAutoFit/>
          </a:bodyPr>
          <a:lstStyle/>
          <a:p>
            <a:pPr algn="ctr">
              <a:lnSpc>
                <a:spcPts val="3509"/>
              </a:lnSpc>
              <a:spcBef>
                <a:spcPct val="0"/>
              </a:spcBef>
            </a:pPr>
            <a:r>
              <a:rPr lang="en-US" sz="2699">
                <a:solidFill>
                  <a:srgbClr val="000000"/>
                </a:solidFill>
                <a:latin typeface="Open Sauce Bold"/>
              </a:rPr>
              <a:t>Method 3: Chi-squared Test</a:t>
            </a:r>
          </a:p>
        </p:txBody>
      </p:sp>
      <p:sp>
        <p:nvSpPr>
          <p:cNvPr id="9" name="Freeform 9"/>
          <p:cNvSpPr/>
          <p:nvPr/>
        </p:nvSpPr>
        <p:spPr>
          <a:xfrm>
            <a:off x="16075362" y="-77619"/>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5"/>
            <a:stretch>
              <a:fillRect/>
            </a:stretch>
          </a:blipFill>
        </p:spPr>
      </p:sp>
      <p:sp>
        <p:nvSpPr>
          <p:cNvPr id="10" name="Freeform 10"/>
          <p:cNvSpPr/>
          <p:nvPr/>
        </p:nvSpPr>
        <p:spPr>
          <a:xfrm flipH="1" flipV="1">
            <a:off x="-2059222" y="-51607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a:off x="16322124" y="7783469"/>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TextBox 2"/>
          <p:cNvSpPr txBox="1"/>
          <p:nvPr/>
        </p:nvSpPr>
        <p:spPr>
          <a:xfrm>
            <a:off x="1871641" y="605518"/>
            <a:ext cx="15387659" cy="1072325"/>
          </a:xfrm>
          <a:prstGeom prst="rect">
            <a:avLst/>
          </a:prstGeom>
        </p:spPr>
        <p:txBody>
          <a:bodyPr lIns="0" tIns="0" rIns="0" bIns="0" rtlCol="0" anchor="t">
            <a:spAutoFit/>
          </a:bodyPr>
          <a:lstStyle/>
          <a:p>
            <a:pPr algn="ctr">
              <a:lnSpc>
                <a:spcPts val="4719"/>
              </a:lnSpc>
            </a:pPr>
            <a:r>
              <a:rPr lang="en-US" sz="3629">
                <a:solidFill>
                  <a:srgbClr val="000000"/>
                </a:solidFill>
                <a:latin typeface="Open Sauce Bold"/>
              </a:rPr>
              <a:t>Previous Purchases VS Frequency of Purchases</a:t>
            </a:r>
          </a:p>
          <a:p>
            <a:pPr algn="ctr">
              <a:lnSpc>
                <a:spcPts val="3899"/>
              </a:lnSpc>
              <a:spcBef>
                <a:spcPct val="0"/>
              </a:spcBef>
            </a:pPr>
            <a:endParaRPr lang="en-US" sz="3629">
              <a:solidFill>
                <a:srgbClr val="000000"/>
              </a:solidFill>
              <a:latin typeface="Open Sauce Bold"/>
            </a:endParaRPr>
          </a:p>
        </p:txBody>
      </p:sp>
      <p:sp>
        <p:nvSpPr>
          <p:cNvPr id="3" name="TextBox 3"/>
          <p:cNvSpPr txBox="1"/>
          <p:nvPr/>
        </p:nvSpPr>
        <p:spPr>
          <a:xfrm>
            <a:off x="4027938" y="3090486"/>
            <a:ext cx="10232125" cy="4036061"/>
          </a:xfrm>
          <a:prstGeom prst="rect">
            <a:avLst/>
          </a:prstGeom>
        </p:spPr>
        <p:txBody>
          <a:bodyPr lIns="0" tIns="0" rIns="0" bIns="0" rtlCol="0" anchor="t">
            <a:spAutoFit/>
          </a:bodyPr>
          <a:lstStyle/>
          <a:p>
            <a:pPr algn="ctr">
              <a:lnSpc>
                <a:spcPts val="5459"/>
              </a:lnSpc>
            </a:pPr>
            <a:r>
              <a:rPr lang="en-US" sz="4199">
                <a:solidFill>
                  <a:srgbClr val="0053BC"/>
                </a:solidFill>
                <a:latin typeface="Open Sauce Bold"/>
              </a:rPr>
              <a:t>Conclusion: no significant statistical relationship!</a:t>
            </a:r>
          </a:p>
          <a:p>
            <a:pPr algn="ctr">
              <a:lnSpc>
                <a:spcPts val="5459"/>
              </a:lnSpc>
            </a:pPr>
            <a:r>
              <a:rPr lang="en-US" sz="4199">
                <a:solidFill>
                  <a:srgbClr val="0053BC"/>
                </a:solidFill>
                <a:latin typeface="Open Sauce Bold"/>
              </a:rPr>
              <a:t>So what does this suggest to our question? Did we expect this?</a:t>
            </a:r>
          </a:p>
          <a:p>
            <a:pPr algn="ctr">
              <a:lnSpc>
                <a:spcPts val="5459"/>
              </a:lnSpc>
            </a:pPr>
            <a:endParaRPr lang="en-US" sz="4199">
              <a:solidFill>
                <a:srgbClr val="0053BC"/>
              </a:solidFill>
              <a:latin typeface="Open Sauce Bold"/>
            </a:endParaRPr>
          </a:p>
          <a:p>
            <a:pPr algn="ctr">
              <a:lnSpc>
                <a:spcPts val="4809"/>
              </a:lnSpc>
              <a:spcBef>
                <a:spcPct val="0"/>
              </a:spcBef>
            </a:pPr>
            <a:endParaRPr lang="en-US" sz="4199">
              <a:solidFill>
                <a:srgbClr val="0053BC"/>
              </a:solidFill>
              <a:latin typeface="Open Sauce Bold"/>
            </a:endParaRPr>
          </a:p>
        </p:txBody>
      </p:sp>
      <p:sp>
        <p:nvSpPr>
          <p:cNvPr id="4" name="Freeform 4"/>
          <p:cNvSpPr/>
          <p:nvPr/>
        </p:nvSpPr>
        <p:spPr>
          <a:xfrm>
            <a:off x="16075362" y="-77619"/>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2"/>
            <a:stretch>
              <a:fillRect/>
            </a:stretch>
          </a:blipFill>
        </p:spPr>
      </p:sp>
      <p:sp>
        <p:nvSpPr>
          <p:cNvPr id="5" name="Freeform 5"/>
          <p:cNvSpPr/>
          <p:nvPr/>
        </p:nvSpPr>
        <p:spPr>
          <a:xfrm flipH="1" flipV="1">
            <a:off x="-2097322" y="-51607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a:off x="16322124" y="7783469"/>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grpSp>
        <p:nvGrpSpPr>
          <p:cNvPr id="2" name="Group 2"/>
          <p:cNvGrpSpPr/>
          <p:nvPr/>
        </p:nvGrpSpPr>
        <p:grpSpPr>
          <a:xfrm>
            <a:off x="11247646" y="-211661"/>
            <a:ext cx="9001083" cy="1979535"/>
            <a:chOff x="0" y="0"/>
            <a:chExt cx="952122" cy="209392"/>
          </a:xfrm>
        </p:grpSpPr>
        <p:sp>
          <p:nvSpPr>
            <p:cNvPr id="3" name="Freeform 3"/>
            <p:cNvSpPr/>
            <p:nvPr/>
          </p:nvSpPr>
          <p:spPr>
            <a:xfrm>
              <a:off x="0" y="0"/>
              <a:ext cx="952122" cy="209392"/>
            </a:xfrm>
            <a:custGeom>
              <a:avLst/>
              <a:gdLst/>
              <a:ahLst/>
              <a:cxnLst/>
              <a:rect l="l" t="t" r="r" b="b"/>
              <a:pathLst>
                <a:path w="952122" h="209392">
                  <a:moveTo>
                    <a:pt x="203200" y="0"/>
                  </a:moveTo>
                  <a:lnTo>
                    <a:pt x="952122" y="0"/>
                  </a:lnTo>
                  <a:lnTo>
                    <a:pt x="748922" y="209392"/>
                  </a:lnTo>
                  <a:lnTo>
                    <a:pt x="0" y="209392"/>
                  </a:lnTo>
                  <a:lnTo>
                    <a:pt x="203200" y="0"/>
                  </a:lnTo>
                  <a:close/>
                </a:path>
              </a:pathLst>
            </a:custGeom>
            <a:solidFill>
              <a:srgbClr val="AD9E64"/>
            </a:solidFill>
          </p:spPr>
        </p:sp>
        <p:sp>
          <p:nvSpPr>
            <p:cNvPr id="4" name="TextBox 4"/>
            <p:cNvSpPr txBox="1"/>
            <p:nvPr/>
          </p:nvSpPr>
          <p:spPr>
            <a:xfrm>
              <a:off x="101600" y="-19050"/>
              <a:ext cx="748922" cy="228442"/>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0" y="671555"/>
            <a:ext cx="13268961" cy="2125020"/>
            <a:chOff x="0" y="0"/>
            <a:chExt cx="1306916" cy="209302"/>
          </a:xfrm>
        </p:grpSpPr>
        <p:sp>
          <p:nvSpPr>
            <p:cNvPr id="6" name="Freeform 6"/>
            <p:cNvSpPr/>
            <p:nvPr/>
          </p:nvSpPr>
          <p:spPr>
            <a:xfrm>
              <a:off x="0" y="0"/>
              <a:ext cx="1306916" cy="209302"/>
            </a:xfrm>
            <a:custGeom>
              <a:avLst/>
              <a:gdLst/>
              <a:ahLst/>
              <a:cxnLst/>
              <a:rect l="l" t="t" r="r" b="b"/>
              <a:pathLst>
                <a:path w="1306916" h="209302">
                  <a:moveTo>
                    <a:pt x="203200" y="0"/>
                  </a:moveTo>
                  <a:lnTo>
                    <a:pt x="1306916" y="0"/>
                  </a:lnTo>
                  <a:lnTo>
                    <a:pt x="1103716" y="209302"/>
                  </a:lnTo>
                  <a:lnTo>
                    <a:pt x="0" y="209302"/>
                  </a:lnTo>
                  <a:lnTo>
                    <a:pt x="203200" y="0"/>
                  </a:lnTo>
                  <a:close/>
                </a:path>
              </a:pathLst>
            </a:custGeom>
            <a:solidFill>
              <a:srgbClr val="07345A"/>
            </a:solidFill>
          </p:spPr>
        </p:sp>
        <p:sp>
          <p:nvSpPr>
            <p:cNvPr id="7" name="TextBox 7"/>
            <p:cNvSpPr txBox="1"/>
            <p:nvPr/>
          </p:nvSpPr>
          <p:spPr>
            <a:xfrm>
              <a:off x="101600" y="-19050"/>
              <a:ext cx="1103716" cy="228352"/>
            </a:xfrm>
            <a:prstGeom prst="rect">
              <a:avLst/>
            </a:prstGeom>
          </p:spPr>
          <p:txBody>
            <a:bodyPr lIns="50800" tIns="50800" rIns="50800" bIns="50800" rtlCol="0" anchor="ctr"/>
            <a:lstStyle/>
            <a:p>
              <a:pPr algn="ctr">
                <a:lnSpc>
                  <a:spcPts val="2225"/>
                </a:lnSpc>
              </a:pPr>
              <a:endParaRPr/>
            </a:p>
          </p:txBody>
        </p:sp>
      </p:grpSp>
      <p:grpSp>
        <p:nvGrpSpPr>
          <p:cNvPr id="8" name="Group 8"/>
          <p:cNvGrpSpPr/>
          <p:nvPr/>
        </p:nvGrpSpPr>
        <p:grpSpPr>
          <a:xfrm>
            <a:off x="12344860" y="671555"/>
            <a:ext cx="7339541" cy="918353"/>
            <a:chOff x="0" y="0"/>
            <a:chExt cx="1672757" cy="209302"/>
          </a:xfrm>
        </p:grpSpPr>
        <p:sp>
          <p:nvSpPr>
            <p:cNvPr id="9" name="Freeform 9"/>
            <p:cNvSpPr/>
            <p:nvPr/>
          </p:nvSpPr>
          <p:spPr>
            <a:xfrm>
              <a:off x="0" y="0"/>
              <a:ext cx="1672758" cy="209302"/>
            </a:xfrm>
            <a:custGeom>
              <a:avLst/>
              <a:gdLst/>
              <a:ahLst/>
              <a:cxnLst/>
              <a:rect l="l" t="t" r="r" b="b"/>
              <a:pathLst>
                <a:path w="1672758" h="209302">
                  <a:moveTo>
                    <a:pt x="203200" y="0"/>
                  </a:moveTo>
                  <a:lnTo>
                    <a:pt x="1672758" y="0"/>
                  </a:lnTo>
                  <a:lnTo>
                    <a:pt x="1469557" y="209302"/>
                  </a:lnTo>
                  <a:lnTo>
                    <a:pt x="0" y="209302"/>
                  </a:lnTo>
                  <a:lnTo>
                    <a:pt x="203200" y="0"/>
                  </a:lnTo>
                  <a:close/>
                </a:path>
              </a:pathLst>
            </a:custGeom>
            <a:solidFill>
              <a:srgbClr val="FFFFFF"/>
            </a:solidFill>
          </p:spPr>
        </p:sp>
        <p:sp>
          <p:nvSpPr>
            <p:cNvPr id="10" name="TextBox 10"/>
            <p:cNvSpPr txBox="1"/>
            <p:nvPr/>
          </p:nvSpPr>
          <p:spPr>
            <a:xfrm>
              <a:off x="101600" y="-19050"/>
              <a:ext cx="1469557" cy="228352"/>
            </a:xfrm>
            <a:prstGeom prst="rect">
              <a:avLst/>
            </a:prstGeom>
          </p:spPr>
          <p:txBody>
            <a:bodyPr lIns="50800" tIns="50800" rIns="50800" bIns="50800" rtlCol="0" anchor="ctr"/>
            <a:lstStyle/>
            <a:p>
              <a:pPr algn="ctr">
                <a:lnSpc>
                  <a:spcPts val="2225"/>
                </a:lnSpc>
              </a:pPr>
              <a:endParaRPr/>
            </a:p>
          </p:txBody>
        </p:sp>
      </p:grpSp>
      <p:grpSp>
        <p:nvGrpSpPr>
          <p:cNvPr id="11" name="Group 11"/>
          <p:cNvGrpSpPr/>
          <p:nvPr/>
        </p:nvGrpSpPr>
        <p:grpSpPr>
          <a:xfrm>
            <a:off x="-202342" y="9986576"/>
            <a:ext cx="18692683" cy="657997"/>
            <a:chOff x="0" y="0"/>
            <a:chExt cx="4923176" cy="173300"/>
          </a:xfrm>
        </p:grpSpPr>
        <p:sp>
          <p:nvSpPr>
            <p:cNvPr id="12" name="Freeform 12"/>
            <p:cNvSpPr/>
            <p:nvPr/>
          </p:nvSpPr>
          <p:spPr>
            <a:xfrm>
              <a:off x="0" y="0"/>
              <a:ext cx="4923176" cy="173300"/>
            </a:xfrm>
            <a:custGeom>
              <a:avLst/>
              <a:gdLst/>
              <a:ahLst/>
              <a:cxnLst/>
              <a:rect l="l" t="t" r="r" b="b"/>
              <a:pathLst>
                <a:path w="4923176" h="173300">
                  <a:moveTo>
                    <a:pt x="0" y="0"/>
                  </a:moveTo>
                  <a:lnTo>
                    <a:pt x="4923176" y="0"/>
                  </a:lnTo>
                  <a:lnTo>
                    <a:pt x="4923176" y="173300"/>
                  </a:lnTo>
                  <a:lnTo>
                    <a:pt x="0" y="173300"/>
                  </a:lnTo>
                  <a:close/>
                </a:path>
              </a:pathLst>
            </a:custGeom>
            <a:solidFill>
              <a:srgbClr val="07345A"/>
            </a:solidFill>
          </p:spPr>
        </p:sp>
        <p:sp>
          <p:nvSpPr>
            <p:cNvPr id="13" name="TextBox 13"/>
            <p:cNvSpPr txBox="1"/>
            <p:nvPr/>
          </p:nvSpPr>
          <p:spPr>
            <a:xfrm>
              <a:off x="0" y="-19050"/>
              <a:ext cx="4923176" cy="192350"/>
            </a:xfrm>
            <a:prstGeom prst="rect">
              <a:avLst/>
            </a:prstGeom>
          </p:spPr>
          <p:txBody>
            <a:bodyPr lIns="50800" tIns="50800" rIns="50800" bIns="50800" rtlCol="0" anchor="ctr"/>
            <a:lstStyle/>
            <a:p>
              <a:pPr algn="ctr">
                <a:lnSpc>
                  <a:spcPts val="2225"/>
                </a:lnSpc>
              </a:pPr>
              <a:endParaRPr/>
            </a:p>
          </p:txBody>
        </p:sp>
      </p:grpSp>
      <p:grpSp>
        <p:nvGrpSpPr>
          <p:cNvPr id="14" name="Group 14"/>
          <p:cNvGrpSpPr/>
          <p:nvPr/>
        </p:nvGrpSpPr>
        <p:grpSpPr>
          <a:xfrm>
            <a:off x="1028700" y="4097602"/>
            <a:ext cx="4551084" cy="1378435"/>
            <a:chOff x="0" y="0"/>
            <a:chExt cx="2306189" cy="698500"/>
          </a:xfrm>
        </p:grpSpPr>
        <p:sp>
          <p:nvSpPr>
            <p:cNvPr id="15" name="Freeform 15"/>
            <p:cNvSpPr/>
            <p:nvPr/>
          </p:nvSpPr>
          <p:spPr>
            <a:xfrm>
              <a:off x="0" y="0"/>
              <a:ext cx="2306189" cy="698500"/>
            </a:xfrm>
            <a:custGeom>
              <a:avLst/>
              <a:gdLst/>
              <a:ahLst/>
              <a:cxnLst/>
              <a:rect l="l" t="t" r="r" b="b"/>
              <a:pathLst>
                <a:path w="2306189" h="698500">
                  <a:moveTo>
                    <a:pt x="2306189" y="349250"/>
                  </a:moveTo>
                  <a:lnTo>
                    <a:pt x="2102989" y="698500"/>
                  </a:lnTo>
                  <a:lnTo>
                    <a:pt x="203200" y="698500"/>
                  </a:lnTo>
                  <a:lnTo>
                    <a:pt x="0" y="349250"/>
                  </a:lnTo>
                  <a:lnTo>
                    <a:pt x="203200" y="0"/>
                  </a:lnTo>
                  <a:lnTo>
                    <a:pt x="2102989" y="0"/>
                  </a:lnTo>
                  <a:lnTo>
                    <a:pt x="2306189" y="349250"/>
                  </a:lnTo>
                  <a:close/>
                </a:path>
              </a:pathLst>
            </a:custGeom>
            <a:solidFill>
              <a:srgbClr val="07345A"/>
            </a:solidFill>
          </p:spPr>
        </p:sp>
        <p:sp>
          <p:nvSpPr>
            <p:cNvPr id="16" name="TextBox 16"/>
            <p:cNvSpPr txBox="1"/>
            <p:nvPr/>
          </p:nvSpPr>
          <p:spPr>
            <a:xfrm>
              <a:off x="114300" y="-19050"/>
              <a:ext cx="2077589" cy="717550"/>
            </a:xfrm>
            <a:prstGeom prst="rect">
              <a:avLst/>
            </a:prstGeom>
          </p:spPr>
          <p:txBody>
            <a:bodyPr lIns="50800" tIns="50800" rIns="50800" bIns="50800" rtlCol="0" anchor="ctr"/>
            <a:lstStyle/>
            <a:p>
              <a:pPr algn="ctr">
                <a:lnSpc>
                  <a:spcPts val="2225"/>
                </a:lnSpc>
              </a:pPr>
              <a:endParaRPr/>
            </a:p>
          </p:txBody>
        </p:sp>
      </p:grpSp>
      <p:grpSp>
        <p:nvGrpSpPr>
          <p:cNvPr id="17" name="Group 17"/>
          <p:cNvGrpSpPr/>
          <p:nvPr/>
        </p:nvGrpSpPr>
        <p:grpSpPr>
          <a:xfrm>
            <a:off x="1251122" y="4161040"/>
            <a:ext cx="4106240" cy="1251557"/>
            <a:chOff x="0" y="0"/>
            <a:chExt cx="2291712" cy="698500"/>
          </a:xfrm>
        </p:grpSpPr>
        <p:sp>
          <p:nvSpPr>
            <p:cNvPr id="18" name="Freeform 18"/>
            <p:cNvSpPr/>
            <p:nvPr/>
          </p:nvSpPr>
          <p:spPr>
            <a:xfrm>
              <a:off x="0" y="0"/>
              <a:ext cx="2291712" cy="698500"/>
            </a:xfrm>
            <a:custGeom>
              <a:avLst/>
              <a:gdLst/>
              <a:ahLst/>
              <a:cxnLst/>
              <a:rect l="l" t="t" r="r" b="b"/>
              <a:pathLst>
                <a:path w="2291712" h="698500">
                  <a:moveTo>
                    <a:pt x="2291712" y="349250"/>
                  </a:moveTo>
                  <a:lnTo>
                    <a:pt x="2088512" y="698500"/>
                  </a:lnTo>
                  <a:lnTo>
                    <a:pt x="203200" y="698500"/>
                  </a:lnTo>
                  <a:lnTo>
                    <a:pt x="0" y="349250"/>
                  </a:lnTo>
                  <a:lnTo>
                    <a:pt x="203200" y="0"/>
                  </a:lnTo>
                  <a:lnTo>
                    <a:pt x="2088512" y="0"/>
                  </a:lnTo>
                  <a:lnTo>
                    <a:pt x="2291712" y="349250"/>
                  </a:lnTo>
                  <a:close/>
                </a:path>
              </a:pathLst>
            </a:custGeom>
            <a:solidFill>
              <a:srgbClr val="FFFFFF"/>
            </a:solidFill>
          </p:spPr>
        </p:sp>
        <p:sp>
          <p:nvSpPr>
            <p:cNvPr id="19" name="TextBox 19"/>
            <p:cNvSpPr txBox="1"/>
            <p:nvPr/>
          </p:nvSpPr>
          <p:spPr>
            <a:xfrm>
              <a:off x="114300" y="-19050"/>
              <a:ext cx="2063112" cy="717550"/>
            </a:xfrm>
            <a:prstGeom prst="rect">
              <a:avLst/>
            </a:prstGeom>
          </p:spPr>
          <p:txBody>
            <a:bodyPr lIns="50800" tIns="50800" rIns="50800" bIns="50800" rtlCol="0" anchor="ctr"/>
            <a:lstStyle/>
            <a:p>
              <a:pPr algn="ctr">
                <a:lnSpc>
                  <a:spcPts val="2225"/>
                </a:lnSpc>
              </a:pPr>
              <a:endParaRPr/>
            </a:p>
          </p:txBody>
        </p:sp>
      </p:grpSp>
      <p:sp>
        <p:nvSpPr>
          <p:cNvPr id="20" name="TextBox 20"/>
          <p:cNvSpPr txBox="1"/>
          <p:nvPr/>
        </p:nvSpPr>
        <p:spPr>
          <a:xfrm>
            <a:off x="1473996" y="4514150"/>
            <a:ext cx="3696731" cy="682928"/>
          </a:xfrm>
          <a:prstGeom prst="rect">
            <a:avLst/>
          </a:prstGeom>
        </p:spPr>
        <p:txBody>
          <a:bodyPr lIns="0" tIns="0" rIns="0" bIns="0" rtlCol="0" anchor="t">
            <a:spAutoFit/>
          </a:bodyPr>
          <a:lstStyle/>
          <a:p>
            <a:pPr algn="ctr">
              <a:lnSpc>
                <a:spcPts val="2668"/>
              </a:lnSpc>
            </a:pPr>
            <a:r>
              <a:rPr lang="en-US" sz="2517" spc="25">
                <a:solidFill>
                  <a:srgbClr val="000000"/>
                </a:solidFill>
                <a:latin typeface="Roboto"/>
              </a:rPr>
              <a:t>CONSUMER INSIGHTS USING SYNTHETIC DATA</a:t>
            </a:r>
          </a:p>
        </p:txBody>
      </p:sp>
      <p:grpSp>
        <p:nvGrpSpPr>
          <p:cNvPr id="21" name="Group 21"/>
          <p:cNvGrpSpPr/>
          <p:nvPr/>
        </p:nvGrpSpPr>
        <p:grpSpPr>
          <a:xfrm>
            <a:off x="6868458" y="4097602"/>
            <a:ext cx="4551084" cy="1378435"/>
            <a:chOff x="0" y="0"/>
            <a:chExt cx="2306189" cy="698500"/>
          </a:xfrm>
        </p:grpSpPr>
        <p:sp>
          <p:nvSpPr>
            <p:cNvPr id="22" name="Freeform 22"/>
            <p:cNvSpPr/>
            <p:nvPr/>
          </p:nvSpPr>
          <p:spPr>
            <a:xfrm>
              <a:off x="0" y="0"/>
              <a:ext cx="2306189" cy="698500"/>
            </a:xfrm>
            <a:custGeom>
              <a:avLst/>
              <a:gdLst/>
              <a:ahLst/>
              <a:cxnLst/>
              <a:rect l="l" t="t" r="r" b="b"/>
              <a:pathLst>
                <a:path w="2306189" h="698500">
                  <a:moveTo>
                    <a:pt x="2306189" y="349250"/>
                  </a:moveTo>
                  <a:lnTo>
                    <a:pt x="2102989" y="698500"/>
                  </a:lnTo>
                  <a:lnTo>
                    <a:pt x="203200" y="698500"/>
                  </a:lnTo>
                  <a:lnTo>
                    <a:pt x="0" y="349250"/>
                  </a:lnTo>
                  <a:lnTo>
                    <a:pt x="203200" y="0"/>
                  </a:lnTo>
                  <a:lnTo>
                    <a:pt x="2102989" y="0"/>
                  </a:lnTo>
                  <a:lnTo>
                    <a:pt x="2306189" y="349250"/>
                  </a:lnTo>
                  <a:close/>
                </a:path>
              </a:pathLst>
            </a:custGeom>
            <a:solidFill>
              <a:srgbClr val="07345A"/>
            </a:solidFill>
          </p:spPr>
        </p:sp>
        <p:sp>
          <p:nvSpPr>
            <p:cNvPr id="23" name="TextBox 23"/>
            <p:cNvSpPr txBox="1"/>
            <p:nvPr/>
          </p:nvSpPr>
          <p:spPr>
            <a:xfrm>
              <a:off x="114300" y="-19050"/>
              <a:ext cx="2077589" cy="717550"/>
            </a:xfrm>
            <a:prstGeom prst="rect">
              <a:avLst/>
            </a:prstGeom>
          </p:spPr>
          <p:txBody>
            <a:bodyPr lIns="50800" tIns="50800" rIns="50800" bIns="50800" rtlCol="0" anchor="ctr"/>
            <a:lstStyle/>
            <a:p>
              <a:pPr algn="ctr">
                <a:lnSpc>
                  <a:spcPts val="2225"/>
                </a:lnSpc>
              </a:pPr>
              <a:endParaRPr/>
            </a:p>
          </p:txBody>
        </p:sp>
      </p:grpSp>
      <p:grpSp>
        <p:nvGrpSpPr>
          <p:cNvPr id="24" name="Group 24"/>
          <p:cNvGrpSpPr/>
          <p:nvPr/>
        </p:nvGrpSpPr>
        <p:grpSpPr>
          <a:xfrm>
            <a:off x="7090880" y="4161040"/>
            <a:ext cx="4106240" cy="1251557"/>
            <a:chOff x="0" y="0"/>
            <a:chExt cx="2291712" cy="698500"/>
          </a:xfrm>
        </p:grpSpPr>
        <p:sp>
          <p:nvSpPr>
            <p:cNvPr id="25" name="Freeform 25"/>
            <p:cNvSpPr/>
            <p:nvPr/>
          </p:nvSpPr>
          <p:spPr>
            <a:xfrm>
              <a:off x="0" y="0"/>
              <a:ext cx="2291712" cy="698500"/>
            </a:xfrm>
            <a:custGeom>
              <a:avLst/>
              <a:gdLst/>
              <a:ahLst/>
              <a:cxnLst/>
              <a:rect l="l" t="t" r="r" b="b"/>
              <a:pathLst>
                <a:path w="2291712" h="698500">
                  <a:moveTo>
                    <a:pt x="2291712" y="349250"/>
                  </a:moveTo>
                  <a:lnTo>
                    <a:pt x="2088512" y="698500"/>
                  </a:lnTo>
                  <a:lnTo>
                    <a:pt x="203200" y="698500"/>
                  </a:lnTo>
                  <a:lnTo>
                    <a:pt x="0" y="349250"/>
                  </a:lnTo>
                  <a:lnTo>
                    <a:pt x="203200" y="0"/>
                  </a:lnTo>
                  <a:lnTo>
                    <a:pt x="2088512" y="0"/>
                  </a:lnTo>
                  <a:lnTo>
                    <a:pt x="2291712" y="349250"/>
                  </a:lnTo>
                  <a:close/>
                </a:path>
              </a:pathLst>
            </a:custGeom>
            <a:solidFill>
              <a:srgbClr val="FFFFFF"/>
            </a:solidFill>
          </p:spPr>
        </p:sp>
        <p:sp>
          <p:nvSpPr>
            <p:cNvPr id="26" name="TextBox 26"/>
            <p:cNvSpPr txBox="1"/>
            <p:nvPr/>
          </p:nvSpPr>
          <p:spPr>
            <a:xfrm>
              <a:off x="114300" y="-19050"/>
              <a:ext cx="2063112" cy="717550"/>
            </a:xfrm>
            <a:prstGeom prst="rect">
              <a:avLst/>
            </a:prstGeom>
          </p:spPr>
          <p:txBody>
            <a:bodyPr lIns="50800" tIns="50800" rIns="50800" bIns="50800" rtlCol="0" anchor="ctr"/>
            <a:lstStyle/>
            <a:p>
              <a:pPr algn="ctr">
                <a:lnSpc>
                  <a:spcPts val="2225"/>
                </a:lnSpc>
              </a:pPr>
              <a:endParaRPr/>
            </a:p>
          </p:txBody>
        </p:sp>
      </p:grpSp>
      <p:sp>
        <p:nvSpPr>
          <p:cNvPr id="27" name="TextBox 27"/>
          <p:cNvSpPr txBox="1"/>
          <p:nvPr/>
        </p:nvSpPr>
        <p:spPr>
          <a:xfrm>
            <a:off x="7077910" y="4408613"/>
            <a:ext cx="4119210" cy="784987"/>
          </a:xfrm>
          <a:prstGeom prst="rect">
            <a:avLst/>
          </a:prstGeom>
        </p:spPr>
        <p:txBody>
          <a:bodyPr lIns="0" tIns="0" rIns="0" bIns="0" rtlCol="0" anchor="t">
            <a:spAutoFit/>
          </a:bodyPr>
          <a:lstStyle/>
          <a:p>
            <a:pPr algn="ctr">
              <a:lnSpc>
                <a:spcPts val="3073"/>
              </a:lnSpc>
            </a:pPr>
            <a:r>
              <a:rPr lang="en-US" sz="2899" spc="28">
                <a:solidFill>
                  <a:srgbClr val="000000"/>
                </a:solidFill>
                <a:latin typeface="Roboto"/>
              </a:rPr>
              <a:t>LIMITED DEMOGRAPHIC DATA</a:t>
            </a:r>
          </a:p>
        </p:txBody>
      </p:sp>
      <p:grpSp>
        <p:nvGrpSpPr>
          <p:cNvPr id="28" name="Group 28"/>
          <p:cNvGrpSpPr/>
          <p:nvPr/>
        </p:nvGrpSpPr>
        <p:grpSpPr>
          <a:xfrm>
            <a:off x="12708216" y="4097602"/>
            <a:ext cx="4551084" cy="1378435"/>
            <a:chOff x="0" y="0"/>
            <a:chExt cx="2306189" cy="698500"/>
          </a:xfrm>
        </p:grpSpPr>
        <p:sp>
          <p:nvSpPr>
            <p:cNvPr id="29" name="Freeform 29"/>
            <p:cNvSpPr/>
            <p:nvPr/>
          </p:nvSpPr>
          <p:spPr>
            <a:xfrm>
              <a:off x="0" y="0"/>
              <a:ext cx="2306189" cy="698500"/>
            </a:xfrm>
            <a:custGeom>
              <a:avLst/>
              <a:gdLst/>
              <a:ahLst/>
              <a:cxnLst/>
              <a:rect l="l" t="t" r="r" b="b"/>
              <a:pathLst>
                <a:path w="2306189" h="698500">
                  <a:moveTo>
                    <a:pt x="2306189" y="349250"/>
                  </a:moveTo>
                  <a:lnTo>
                    <a:pt x="2102989" y="698500"/>
                  </a:lnTo>
                  <a:lnTo>
                    <a:pt x="203200" y="698500"/>
                  </a:lnTo>
                  <a:lnTo>
                    <a:pt x="0" y="349250"/>
                  </a:lnTo>
                  <a:lnTo>
                    <a:pt x="203200" y="0"/>
                  </a:lnTo>
                  <a:lnTo>
                    <a:pt x="2102989" y="0"/>
                  </a:lnTo>
                  <a:lnTo>
                    <a:pt x="2306189" y="349250"/>
                  </a:lnTo>
                  <a:close/>
                </a:path>
              </a:pathLst>
            </a:custGeom>
            <a:solidFill>
              <a:srgbClr val="07345A"/>
            </a:solidFill>
          </p:spPr>
        </p:sp>
        <p:sp>
          <p:nvSpPr>
            <p:cNvPr id="30" name="TextBox 30"/>
            <p:cNvSpPr txBox="1"/>
            <p:nvPr/>
          </p:nvSpPr>
          <p:spPr>
            <a:xfrm>
              <a:off x="114300" y="-19050"/>
              <a:ext cx="2077589" cy="717550"/>
            </a:xfrm>
            <a:prstGeom prst="rect">
              <a:avLst/>
            </a:prstGeom>
          </p:spPr>
          <p:txBody>
            <a:bodyPr lIns="50800" tIns="50800" rIns="50800" bIns="50800" rtlCol="0" anchor="ctr"/>
            <a:lstStyle/>
            <a:p>
              <a:pPr algn="ctr">
                <a:lnSpc>
                  <a:spcPts val="2225"/>
                </a:lnSpc>
              </a:pPr>
              <a:endParaRPr/>
            </a:p>
          </p:txBody>
        </p:sp>
      </p:grpSp>
      <p:grpSp>
        <p:nvGrpSpPr>
          <p:cNvPr id="31" name="Group 31"/>
          <p:cNvGrpSpPr/>
          <p:nvPr/>
        </p:nvGrpSpPr>
        <p:grpSpPr>
          <a:xfrm>
            <a:off x="12930638" y="4161040"/>
            <a:ext cx="4106240" cy="1251557"/>
            <a:chOff x="0" y="0"/>
            <a:chExt cx="2291712" cy="698500"/>
          </a:xfrm>
        </p:grpSpPr>
        <p:sp>
          <p:nvSpPr>
            <p:cNvPr id="32" name="Freeform 32"/>
            <p:cNvSpPr/>
            <p:nvPr/>
          </p:nvSpPr>
          <p:spPr>
            <a:xfrm>
              <a:off x="0" y="0"/>
              <a:ext cx="2291712" cy="698500"/>
            </a:xfrm>
            <a:custGeom>
              <a:avLst/>
              <a:gdLst/>
              <a:ahLst/>
              <a:cxnLst/>
              <a:rect l="l" t="t" r="r" b="b"/>
              <a:pathLst>
                <a:path w="2291712" h="698500">
                  <a:moveTo>
                    <a:pt x="2291712" y="349250"/>
                  </a:moveTo>
                  <a:lnTo>
                    <a:pt x="2088512" y="698500"/>
                  </a:lnTo>
                  <a:lnTo>
                    <a:pt x="203200" y="698500"/>
                  </a:lnTo>
                  <a:lnTo>
                    <a:pt x="0" y="349250"/>
                  </a:lnTo>
                  <a:lnTo>
                    <a:pt x="203200" y="0"/>
                  </a:lnTo>
                  <a:lnTo>
                    <a:pt x="2088512" y="0"/>
                  </a:lnTo>
                  <a:lnTo>
                    <a:pt x="2291712" y="349250"/>
                  </a:lnTo>
                  <a:close/>
                </a:path>
              </a:pathLst>
            </a:custGeom>
            <a:solidFill>
              <a:srgbClr val="FFFFFF"/>
            </a:solidFill>
          </p:spPr>
        </p:sp>
        <p:sp>
          <p:nvSpPr>
            <p:cNvPr id="33" name="TextBox 33"/>
            <p:cNvSpPr txBox="1"/>
            <p:nvPr/>
          </p:nvSpPr>
          <p:spPr>
            <a:xfrm>
              <a:off x="114300" y="-19050"/>
              <a:ext cx="2063112" cy="717550"/>
            </a:xfrm>
            <a:prstGeom prst="rect">
              <a:avLst/>
            </a:prstGeom>
          </p:spPr>
          <p:txBody>
            <a:bodyPr lIns="50800" tIns="50800" rIns="50800" bIns="50800" rtlCol="0" anchor="ctr"/>
            <a:lstStyle/>
            <a:p>
              <a:pPr algn="ctr">
                <a:lnSpc>
                  <a:spcPts val="2225"/>
                </a:lnSpc>
              </a:pPr>
              <a:endParaRPr/>
            </a:p>
          </p:txBody>
        </p:sp>
      </p:grpSp>
      <p:sp>
        <p:nvSpPr>
          <p:cNvPr id="34" name="TextBox 34"/>
          <p:cNvSpPr txBox="1"/>
          <p:nvPr/>
        </p:nvSpPr>
        <p:spPr>
          <a:xfrm>
            <a:off x="12917668" y="3988624"/>
            <a:ext cx="4132180" cy="1624964"/>
          </a:xfrm>
          <a:prstGeom prst="rect">
            <a:avLst/>
          </a:prstGeom>
        </p:spPr>
        <p:txBody>
          <a:bodyPr lIns="0" tIns="0" rIns="0" bIns="0" rtlCol="0" anchor="t">
            <a:spAutoFit/>
          </a:bodyPr>
          <a:lstStyle/>
          <a:p>
            <a:pPr algn="ctr">
              <a:lnSpc>
                <a:spcPts val="3179"/>
              </a:lnSpc>
            </a:pPr>
            <a:endParaRPr/>
          </a:p>
          <a:p>
            <a:pPr algn="ctr">
              <a:lnSpc>
                <a:spcPts val="3179"/>
              </a:lnSpc>
            </a:pPr>
            <a:r>
              <a:rPr lang="en-US" sz="2999" spc="29">
                <a:solidFill>
                  <a:srgbClr val="000000"/>
                </a:solidFill>
                <a:latin typeface="Roboto"/>
              </a:rPr>
              <a:t>REVIEW RATINGS' SUBJECTIVITY</a:t>
            </a:r>
          </a:p>
          <a:p>
            <a:pPr algn="ctr">
              <a:lnSpc>
                <a:spcPts val="3179"/>
              </a:lnSpc>
            </a:pPr>
            <a:endParaRPr lang="en-US" sz="2999" spc="29">
              <a:solidFill>
                <a:srgbClr val="000000"/>
              </a:solidFill>
              <a:latin typeface="Roboto"/>
            </a:endParaRPr>
          </a:p>
        </p:txBody>
      </p:sp>
      <p:grpSp>
        <p:nvGrpSpPr>
          <p:cNvPr id="35" name="Group 35"/>
          <p:cNvGrpSpPr/>
          <p:nvPr/>
        </p:nvGrpSpPr>
        <p:grpSpPr>
          <a:xfrm>
            <a:off x="1028700" y="6690491"/>
            <a:ext cx="4553883" cy="1379283"/>
            <a:chOff x="0" y="0"/>
            <a:chExt cx="2306189" cy="698500"/>
          </a:xfrm>
        </p:grpSpPr>
        <p:sp>
          <p:nvSpPr>
            <p:cNvPr id="36" name="Freeform 36"/>
            <p:cNvSpPr/>
            <p:nvPr/>
          </p:nvSpPr>
          <p:spPr>
            <a:xfrm>
              <a:off x="0" y="0"/>
              <a:ext cx="2306189" cy="698500"/>
            </a:xfrm>
            <a:custGeom>
              <a:avLst/>
              <a:gdLst/>
              <a:ahLst/>
              <a:cxnLst/>
              <a:rect l="l" t="t" r="r" b="b"/>
              <a:pathLst>
                <a:path w="2306189" h="698500">
                  <a:moveTo>
                    <a:pt x="2306189" y="349250"/>
                  </a:moveTo>
                  <a:lnTo>
                    <a:pt x="2102989" y="698500"/>
                  </a:lnTo>
                  <a:lnTo>
                    <a:pt x="203200" y="698500"/>
                  </a:lnTo>
                  <a:lnTo>
                    <a:pt x="0" y="349250"/>
                  </a:lnTo>
                  <a:lnTo>
                    <a:pt x="203200" y="0"/>
                  </a:lnTo>
                  <a:lnTo>
                    <a:pt x="2102989" y="0"/>
                  </a:lnTo>
                  <a:lnTo>
                    <a:pt x="2306189" y="349250"/>
                  </a:lnTo>
                  <a:close/>
                </a:path>
              </a:pathLst>
            </a:custGeom>
            <a:solidFill>
              <a:srgbClr val="07345A"/>
            </a:solidFill>
          </p:spPr>
        </p:sp>
        <p:sp>
          <p:nvSpPr>
            <p:cNvPr id="37" name="TextBox 37"/>
            <p:cNvSpPr txBox="1"/>
            <p:nvPr/>
          </p:nvSpPr>
          <p:spPr>
            <a:xfrm>
              <a:off x="114300" y="-19050"/>
              <a:ext cx="2077589" cy="717550"/>
            </a:xfrm>
            <a:prstGeom prst="rect">
              <a:avLst/>
            </a:prstGeom>
          </p:spPr>
          <p:txBody>
            <a:bodyPr lIns="50800" tIns="50800" rIns="50800" bIns="50800" rtlCol="0" anchor="ctr"/>
            <a:lstStyle/>
            <a:p>
              <a:pPr algn="ctr">
                <a:lnSpc>
                  <a:spcPts val="2225"/>
                </a:lnSpc>
              </a:pPr>
              <a:endParaRPr/>
            </a:p>
          </p:txBody>
        </p:sp>
      </p:grpSp>
      <p:grpSp>
        <p:nvGrpSpPr>
          <p:cNvPr id="38" name="Group 38"/>
          <p:cNvGrpSpPr/>
          <p:nvPr/>
        </p:nvGrpSpPr>
        <p:grpSpPr>
          <a:xfrm>
            <a:off x="1251122" y="6754777"/>
            <a:ext cx="4106240" cy="1251557"/>
            <a:chOff x="0" y="0"/>
            <a:chExt cx="2291712" cy="698500"/>
          </a:xfrm>
        </p:grpSpPr>
        <p:sp>
          <p:nvSpPr>
            <p:cNvPr id="39" name="Freeform 39"/>
            <p:cNvSpPr/>
            <p:nvPr/>
          </p:nvSpPr>
          <p:spPr>
            <a:xfrm>
              <a:off x="0" y="0"/>
              <a:ext cx="2291712" cy="698500"/>
            </a:xfrm>
            <a:custGeom>
              <a:avLst/>
              <a:gdLst/>
              <a:ahLst/>
              <a:cxnLst/>
              <a:rect l="l" t="t" r="r" b="b"/>
              <a:pathLst>
                <a:path w="2291712" h="698500">
                  <a:moveTo>
                    <a:pt x="2291712" y="349250"/>
                  </a:moveTo>
                  <a:lnTo>
                    <a:pt x="2088512" y="698500"/>
                  </a:lnTo>
                  <a:lnTo>
                    <a:pt x="203200" y="698500"/>
                  </a:lnTo>
                  <a:lnTo>
                    <a:pt x="0" y="349250"/>
                  </a:lnTo>
                  <a:lnTo>
                    <a:pt x="203200" y="0"/>
                  </a:lnTo>
                  <a:lnTo>
                    <a:pt x="2088512" y="0"/>
                  </a:lnTo>
                  <a:lnTo>
                    <a:pt x="2291712" y="349250"/>
                  </a:lnTo>
                  <a:close/>
                </a:path>
              </a:pathLst>
            </a:custGeom>
            <a:solidFill>
              <a:srgbClr val="FFFFFF"/>
            </a:solidFill>
          </p:spPr>
        </p:sp>
        <p:sp>
          <p:nvSpPr>
            <p:cNvPr id="40" name="TextBox 40"/>
            <p:cNvSpPr txBox="1"/>
            <p:nvPr/>
          </p:nvSpPr>
          <p:spPr>
            <a:xfrm>
              <a:off x="114300" y="-19050"/>
              <a:ext cx="2063112" cy="717550"/>
            </a:xfrm>
            <a:prstGeom prst="rect">
              <a:avLst/>
            </a:prstGeom>
          </p:spPr>
          <p:txBody>
            <a:bodyPr lIns="50800" tIns="50800" rIns="50800" bIns="50800" rtlCol="0" anchor="ctr"/>
            <a:lstStyle/>
            <a:p>
              <a:pPr algn="ctr">
                <a:lnSpc>
                  <a:spcPts val="2225"/>
                </a:lnSpc>
              </a:pPr>
              <a:endParaRPr/>
            </a:p>
          </p:txBody>
        </p:sp>
      </p:grpSp>
      <p:sp>
        <p:nvSpPr>
          <p:cNvPr id="41" name="TextBox 41"/>
          <p:cNvSpPr txBox="1"/>
          <p:nvPr/>
        </p:nvSpPr>
        <p:spPr>
          <a:xfrm>
            <a:off x="1473996" y="6914981"/>
            <a:ext cx="3660492" cy="1091354"/>
          </a:xfrm>
          <a:prstGeom prst="rect">
            <a:avLst/>
          </a:prstGeom>
        </p:spPr>
        <p:txBody>
          <a:bodyPr lIns="0" tIns="0" rIns="0" bIns="0" rtlCol="0" anchor="t">
            <a:spAutoFit/>
          </a:bodyPr>
          <a:lstStyle/>
          <a:p>
            <a:pPr algn="ctr">
              <a:lnSpc>
                <a:spcPts val="2816"/>
              </a:lnSpc>
            </a:pPr>
            <a:r>
              <a:rPr lang="en-US" sz="2657" spc="26">
                <a:solidFill>
                  <a:srgbClr val="000000"/>
                </a:solidFill>
                <a:latin typeface="Roboto"/>
              </a:rPr>
              <a:t>NO INFORMATION ON PROMOTIONAL ACTIVITIES</a:t>
            </a:r>
          </a:p>
        </p:txBody>
      </p:sp>
      <p:grpSp>
        <p:nvGrpSpPr>
          <p:cNvPr id="42" name="Group 42"/>
          <p:cNvGrpSpPr/>
          <p:nvPr/>
        </p:nvGrpSpPr>
        <p:grpSpPr>
          <a:xfrm>
            <a:off x="6868458" y="6691339"/>
            <a:ext cx="4551084" cy="1378435"/>
            <a:chOff x="0" y="0"/>
            <a:chExt cx="2306189" cy="698500"/>
          </a:xfrm>
        </p:grpSpPr>
        <p:sp>
          <p:nvSpPr>
            <p:cNvPr id="43" name="Freeform 43"/>
            <p:cNvSpPr/>
            <p:nvPr/>
          </p:nvSpPr>
          <p:spPr>
            <a:xfrm>
              <a:off x="0" y="0"/>
              <a:ext cx="2306189" cy="698500"/>
            </a:xfrm>
            <a:custGeom>
              <a:avLst/>
              <a:gdLst/>
              <a:ahLst/>
              <a:cxnLst/>
              <a:rect l="l" t="t" r="r" b="b"/>
              <a:pathLst>
                <a:path w="2306189" h="698500">
                  <a:moveTo>
                    <a:pt x="2306189" y="349250"/>
                  </a:moveTo>
                  <a:lnTo>
                    <a:pt x="2102989" y="698500"/>
                  </a:lnTo>
                  <a:lnTo>
                    <a:pt x="203200" y="698500"/>
                  </a:lnTo>
                  <a:lnTo>
                    <a:pt x="0" y="349250"/>
                  </a:lnTo>
                  <a:lnTo>
                    <a:pt x="203200" y="0"/>
                  </a:lnTo>
                  <a:lnTo>
                    <a:pt x="2102989" y="0"/>
                  </a:lnTo>
                  <a:lnTo>
                    <a:pt x="2306189" y="349250"/>
                  </a:lnTo>
                  <a:close/>
                </a:path>
              </a:pathLst>
            </a:custGeom>
            <a:solidFill>
              <a:srgbClr val="07345A"/>
            </a:solidFill>
          </p:spPr>
        </p:sp>
        <p:sp>
          <p:nvSpPr>
            <p:cNvPr id="44" name="TextBox 44"/>
            <p:cNvSpPr txBox="1"/>
            <p:nvPr/>
          </p:nvSpPr>
          <p:spPr>
            <a:xfrm>
              <a:off x="114300" y="-19050"/>
              <a:ext cx="2077589" cy="717550"/>
            </a:xfrm>
            <a:prstGeom prst="rect">
              <a:avLst/>
            </a:prstGeom>
          </p:spPr>
          <p:txBody>
            <a:bodyPr lIns="50800" tIns="50800" rIns="50800" bIns="50800" rtlCol="0" anchor="ctr"/>
            <a:lstStyle/>
            <a:p>
              <a:pPr algn="ctr">
                <a:lnSpc>
                  <a:spcPts val="2225"/>
                </a:lnSpc>
              </a:pPr>
              <a:endParaRPr/>
            </a:p>
          </p:txBody>
        </p:sp>
      </p:grpSp>
      <p:grpSp>
        <p:nvGrpSpPr>
          <p:cNvPr id="45" name="Group 45"/>
          <p:cNvGrpSpPr/>
          <p:nvPr/>
        </p:nvGrpSpPr>
        <p:grpSpPr>
          <a:xfrm>
            <a:off x="7090880" y="6754777"/>
            <a:ext cx="4106240" cy="1251557"/>
            <a:chOff x="0" y="0"/>
            <a:chExt cx="2291712" cy="698500"/>
          </a:xfrm>
        </p:grpSpPr>
        <p:sp>
          <p:nvSpPr>
            <p:cNvPr id="46" name="Freeform 46"/>
            <p:cNvSpPr/>
            <p:nvPr/>
          </p:nvSpPr>
          <p:spPr>
            <a:xfrm>
              <a:off x="0" y="0"/>
              <a:ext cx="2291712" cy="698500"/>
            </a:xfrm>
            <a:custGeom>
              <a:avLst/>
              <a:gdLst/>
              <a:ahLst/>
              <a:cxnLst/>
              <a:rect l="l" t="t" r="r" b="b"/>
              <a:pathLst>
                <a:path w="2291712" h="698500">
                  <a:moveTo>
                    <a:pt x="2291712" y="349250"/>
                  </a:moveTo>
                  <a:lnTo>
                    <a:pt x="2088512" y="698500"/>
                  </a:lnTo>
                  <a:lnTo>
                    <a:pt x="203200" y="698500"/>
                  </a:lnTo>
                  <a:lnTo>
                    <a:pt x="0" y="349250"/>
                  </a:lnTo>
                  <a:lnTo>
                    <a:pt x="203200" y="0"/>
                  </a:lnTo>
                  <a:lnTo>
                    <a:pt x="2088512" y="0"/>
                  </a:lnTo>
                  <a:lnTo>
                    <a:pt x="2291712" y="349250"/>
                  </a:lnTo>
                  <a:close/>
                </a:path>
              </a:pathLst>
            </a:custGeom>
            <a:solidFill>
              <a:srgbClr val="FFFFFF"/>
            </a:solidFill>
          </p:spPr>
        </p:sp>
        <p:sp>
          <p:nvSpPr>
            <p:cNvPr id="47" name="TextBox 47"/>
            <p:cNvSpPr txBox="1"/>
            <p:nvPr/>
          </p:nvSpPr>
          <p:spPr>
            <a:xfrm>
              <a:off x="114300" y="-19050"/>
              <a:ext cx="2063112" cy="717550"/>
            </a:xfrm>
            <a:prstGeom prst="rect">
              <a:avLst/>
            </a:prstGeom>
          </p:spPr>
          <p:txBody>
            <a:bodyPr lIns="50800" tIns="50800" rIns="50800" bIns="50800" rtlCol="0" anchor="ctr"/>
            <a:lstStyle/>
            <a:p>
              <a:pPr algn="ctr">
                <a:lnSpc>
                  <a:spcPts val="2225"/>
                </a:lnSpc>
              </a:pPr>
              <a:endParaRPr/>
            </a:p>
          </p:txBody>
        </p:sp>
      </p:grpSp>
      <p:sp>
        <p:nvSpPr>
          <p:cNvPr id="48" name="TextBox 48"/>
          <p:cNvSpPr txBox="1"/>
          <p:nvPr/>
        </p:nvSpPr>
        <p:spPr>
          <a:xfrm>
            <a:off x="7115466" y="7017527"/>
            <a:ext cx="4132180" cy="1145159"/>
          </a:xfrm>
          <a:prstGeom prst="rect">
            <a:avLst/>
          </a:prstGeom>
        </p:spPr>
        <p:txBody>
          <a:bodyPr lIns="0" tIns="0" rIns="0" bIns="0" rtlCol="0" anchor="t">
            <a:spAutoFit/>
          </a:bodyPr>
          <a:lstStyle/>
          <a:p>
            <a:pPr algn="ctr">
              <a:lnSpc>
                <a:spcPts val="2967"/>
              </a:lnSpc>
            </a:pPr>
            <a:r>
              <a:rPr lang="en-US" sz="2799" spc="27">
                <a:solidFill>
                  <a:srgbClr val="000000"/>
                </a:solidFill>
                <a:latin typeface="Roboto"/>
              </a:rPr>
              <a:t>LACK OF REAL-WORLD </a:t>
            </a:r>
          </a:p>
          <a:p>
            <a:pPr algn="ctr">
              <a:lnSpc>
                <a:spcPts val="2967"/>
              </a:lnSpc>
            </a:pPr>
            <a:r>
              <a:rPr lang="en-US" sz="2799" spc="27">
                <a:solidFill>
                  <a:srgbClr val="000000"/>
                </a:solidFill>
                <a:latin typeface="Roboto"/>
              </a:rPr>
              <a:t> Data Authenticity</a:t>
            </a:r>
          </a:p>
          <a:p>
            <a:pPr algn="ctr">
              <a:lnSpc>
                <a:spcPts val="2967"/>
              </a:lnSpc>
            </a:pPr>
            <a:endParaRPr lang="en-US" sz="2799" spc="27">
              <a:solidFill>
                <a:srgbClr val="000000"/>
              </a:solidFill>
              <a:latin typeface="Roboto"/>
            </a:endParaRPr>
          </a:p>
        </p:txBody>
      </p:sp>
      <p:grpSp>
        <p:nvGrpSpPr>
          <p:cNvPr id="49" name="Group 49"/>
          <p:cNvGrpSpPr/>
          <p:nvPr/>
        </p:nvGrpSpPr>
        <p:grpSpPr>
          <a:xfrm>
            <a:off x="12708216" y="6691339"/>
            <a:ext cx="4551084" cy="1378435"/>
            <a:chOff x="0" y="0"/>
            <a:chExt cx="2306189" cy="698500"/>
          </a:xfrm>
        </p:grpSpPr>
        <p:sp>
          <p:nvSpPr>
            <p:cNvPr id="50" name="Freeform 50"/>
            <p:cNvSpPr/>
            <p:nvPr/>
          </p:nvSpPr>
          <p:spPr>
            <a:xfrm>
              <a:off x="0" y="0"/>
              <a:ext cx="2306189" cy="698500"/>
            </a:xfrm>
            <a:custGeom>
              <a:avLst/>
              <a:gdLst/>
              <a:ahLst/>
              <a:cxnLst/>
              <a:rect l="l" t="t" r="r" b="b"/>
              <a:pathLst>
                <a:path w="2306189" h="698500">
                  <a:moveTo>
                    <a:pt x="2306189" y="349250"/>
                  </a:moveTo>
                  <a:lnTo>
                    <a:pt x="2102989" y="698500"/>
                  </a:lnTo>
                  <a:lnTo>
                    <a:pt x="203200" y="698500"/>
                  </a:lnTo>
                  <a:lnTo>
                    <a:pt x="0" y="349250"/>
                  </a:lnTo>
                  <a:lnTo>
                    <a:pt x="203200" y="0"/>
                  </a:lnTo>
                  <a:lnTo>
                    <a:pt x="2102989" y="0"/>
                  </a:lnTo>
                  <a:lnTo>
                    <a:pt x="2306189" y="349250"/>
                  </a:lnTo>
                  <a:close/>
                </a:path>
              </a:pathLst>
            </a:custGeom>
            <a:solidFill>
              <a:srgbClr val="07345A"/>
            </a:solidFill>
          </p:spPr>
        </p:sp>
        <p:sp>
          <p:nvSpPr>
            <p:cNvPr id="51" name="TextBox 51"/>
            <p:cNvSpPr txBox="1"/>
            <p:nvPr/>
          </p:nvSpPr>
          <p:spPr>
            <a:xfrm>
              <a:off x="114300" y="-19050"/>
              <a:ext cx="2077589" cy="717550"/>
            </a:xfrm>
            <a:prstGeom prst="rect">
              <a:avLst/>
            </a:prstGeom>
          </p:spPr>
          <p:txBody>
            <a:bodyPr lIns="50800" tIns="50800" rIns="50800" bIns="50800" rtlCol="0" anchor="ctr"/>
            <a:lstStyle/>
            <a:p>
              <a:pPr algn="ctr">
                <a:lnSpc>
                  <a:spcPts val="2225"/>
                </a:lnSpc>
              </a:pPr>
              <a:endParaRPr/>
            </a:p>
          </p:txBody>
        </p:sp>
      </p:grpSp>
      <p:grpSp>
        <p:nvGrpSpPr>
          <p:cNvPr id="52" name="Group 52"/>
          <p:cNvGrpSpPr/>
          <p:nvPr/>
        </p:nvGrpSpPr>
        <p:grpSpPr>
          <a:xfrm>
            <a:off x="12930638" y="6754777"/>
            <a:ext cx="4106240" cy="1251557"/>
            <a:chOff x="0" y="0"/>
            <a:chExt cx="2291712" cy="698500"/>
          </a:xfrm>
        </p:grpSpPr>
        <p:sp>
          <p:nvSpPr>
            <p:cNvPr id="53" name="Freeform 53"/>
            <p:cNvSpPr/>
            <p:nvPr/>
          </p:nvSpPr>
          <p:spPr>
            <a:xfrm>
              <a:off x="0" y="0"/>
              <a:ext cx="2291712" cy="698500"/>
            </a:xfrm>
            <a:custGeom>
              <a:avLst/>
              <a:gdLst/>
              <a:ahLst/>
              <a:cxnLst/>
              <a:rect l="l" t="t" r="r" b="b"/>
              <a:pathLst>
                <a:path w="2291712" h="698500">
                  <a:moveTo>
                    <a:pt x="2291712" y="349250"/>
                  </a:moveTo>
                  <a:lnTo>
                    <a:pt x="2088512" y="698500"/>
                  </a:lnTo>
                  <a:lnTo>
                    <a:pt x="203200" y="698500"/>
                  </a:lnTo>
                  <a:lnTo>
                    <a:pt x="0" y="349250"/>
                  </a:lnTo>
                  <a:lnTo>
                    <a:pt x="203200" y="0"/>
                  </a:lnTo>
                  <a:lnTo>
                    <a:pt x="2088512" y="0"/>
                  </a:lnTo>
                  <a:lnTo>
                    <a:pt x="2291712" y="349250"/>
                  </a:lnTo>
                  <a:close/>
                </a:path>
              </a:pathLst>
            </a:custGeom>
            <a:solidFill>
              <a:srgbClr val="FFFFFF"/>
            </a:solidFill>
          </p:spPr>
        </p:sp>
        <p:sp>
          <p:nvSpPr>
            <p:cNvPr id="54" name="TextBox 54"/>
            <p:cNvSpPr txBox="1"/>
            <p:nvPr/>
          </p:nvSpPr>
          <p:spPr>
            <a:xfrm>
              <a:off x="114300" y="-19050"/>
              <a:ext cx="2063112" cy="717550"/>
            </a:xfrm>
            <a:prstGeom prst="rect">
              <a:avLst/>
            </a:prstGeom>
          </p:spPr>
          <p:txBody>
            <a:bodyPr lIns="50800" tIns="50800" rIns="50800" bIns="50800" rtlCol="0" anchor="ctr"/>
            <a:lstStyle/>
            <a:p>
              <a:pPr algn="ctr">
                <a:lnSpc>
                  <a:spcPts val="2225"/>
                </a:lnSpc>
              </a:pPr>
              <a:endParaRPr/>
            </a:p>
          </p:txBody>
        </p:sp>
      </p:grpSp>
      <p:sp>
        <p:nvSpPr>
          <p:cNvPr id="55" name="TextBox 55"/>
          <p:cNvSpPr txBox="1"/>
          <p:nvPr/>
        </p:nvSpPr>
        <p:spPr>
          <a:xfrm>
            <a:off x="12917668" y="6982411"/>
            <a:ext cx="4132180" cy="824864"/>
          </a:xfrm>
          <a:prstGeom prst="rect">
            <a:avLst/>
          </a:prstGeom>
        </p:spPr>
        <p:txBody>
          <a:bodyPr lIns="0" tIns="0" rIns="0" bIns="0" rtlCol="0" anchor="t">
            <a:spAutoFit/>
          </a:bodyPr>
          <a:lstStyle/>
          <a:p>
            <a:pPr algn="ctr">
              <a:lnSpc>
                <a:spcPts val="3179"/>
              </a:lnSpc>
            </a:pPr>
            <a:r>
              <a:rPr lang="en-US" sz="2999" spc="29">
                <a:solidFill>
                  <a:srgbClr val="000000"/>
                </a:solidFill>
                <a:latin typeface="Roboto"/>
                <a:ea typeface="Roboto"/>
              </a:rPr>
              <a:t>VARIABLES ARE ﻿INDEPENDENT</a:t>
            </a:r>
          </a:p>
        </p:txBody>
      </p:sp>
      <p:sp>
        <p:nvSpPr>
          <p:cNvPr id="56" name="TextBox 56"/>
          <p:cNvSpPr txBox="1"/>
          <p:nvPr/>
        </p:nvSpPr>
        <p:spPr>
          <a:xfrm>
            <a:off x="1676658" y="1120810"/>
            <a:ext cx="9915644" cy="1160780"/>
          </a:xfrm>
          <a:prstGeom prst="rect">
            <a:avLst/>
          </a:prstGeom>
        </p:spPr>
        <p:txBody>
          <a:bodyPr lIns="0" tIns="0" rIns="0" bIns="0" rtlCol="0" anchor="t">
            <a:spAutoFit/>
          </a:bodyPr>
          <a:lstStyle/>
          <a:p>
            <a:pPr algn="ctr">
              <a:lnSpc>
                <a:spcPts val="9520"/>
              </a:lnSpc>
            </a:pPr>
            <a:r>
              <a:rPr lang="en-US" sz="6800">
                <a:solidFill>
                  <a:srgbClr val="AD9E64"/>
                </a:solidFill>
                <a:latin typeface="Montserrat Semi-Bold"/>
              </a:rPr>
              <a:t>LIMITATIONS</a:t>
            </a:r>
          </a:p>
        </p:txBody>
      </p:sp>
      <p:sp>
        <p:nvSpPr>
          <p:cNvPr id="57" name="Freeform 57"/>
          <p:cNvSpPr/>
          <p:nvPr/>
        </p:nvSpPr>
        <p:spPr>
          <a:xfrm>
            <a:off x="16075362" y="-77619"/>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2"/>
            <a:stretch>
              <a:fillRect/>
            </a:stretch>
          </a:blipFill>
        </p:spPr>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rot="1313163">
            <a:off x="-4261137" y="6573910"/>
            <a:ext cx="9085628" cy="5368780"/>
          </a:xfrm>
          <a:custGeom>
            <a:avLst/>
            <a:gdLst/>
            <a:ahLst/>
            <a:cxnLst/>
            <a:rect l="l" t="t" r="r" b="b"/>
            <a:pathLst>
              <a:path w="9085628" h="5368780">
                <a:moveTo>
                  <a:pt x="0" y="0"/>
                </a:moveTo>
                <a:lnTo>
                  <a:pt x="9085628" y="0"/>
                </a:lnTo>
                <a:lnTo>
                  <a:pt x="9085628" y="5368780"/>
                </a:lnTo>
                <a:lnTo>
                  <a:pt x="0" y="53687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267961" y="8412696"/>
            <a:ext cx="4319810" cy="426581"/>
          </a:xfrm>
          <a:custGeom>
            <a:avLst/>
            <a:gdLst/>
            <a:ahLst/>
            <a:cxnLst/>
            <a:rect l="l" t="t" r="r" b="b"/>
            <a:pathLst>
              <a:path w="4319810" h="426581">
                <a:moveTo>
                  <a:pt x="0" y="0"/>
                </a:moveTo>
                <a:lnTo>
                  <a:pt x="4319809" y="0"/>
                </a:lnTo>
                <a:lnTo>
                  <a:pt x="4319809" y="426581"/>
                </a:lnTo>
                <a:lnTo>
                  <a:pt x="0" y="426581"/>
                </a:lnTo>
                <a:lnTo>
                  <a:pt x="0" y="0"/>
                </a:lnTo>
                <a:close/>
              </a:path>
            </a:pathLst>
          </a:custGeom>
          <a:blipFill>
            <a:blip r:embed="rId4"/>
            <a:stretch>
              <a:fillRect t="-99999"/>
            </a:stretch>
          </a:blipFill>
        </p:spPr>
      </p:sp>
      <p:sp>
        <p:nvSpPr>
          <p:cNvPr id="4" name="Freeform 4"/>
          <p:cNvSpPr/>
          <p:nvPr/>
        </p:nvSpPr>
        <p:spPr>
          <a:xfrm>
            <a:off x="6984095" y="8412696"/>
            <a:ext cx="4319810" cy="426581"/>
          </a:xfrm>
          <a:custGeom>
            <a:avLst/>
            <a:gdLst/>
            <a:ahLst/>
            <a:cxnLst/>
            <a:rect l="l" t="t" r="r" b="b"/>
            <a:pathLst>
              <a:path w="4319810" h="426581">
                <a:moveTo>
                  <a:pt x="0" y="0"/>
                </a:moveTo>
                <a:lnTo>
                  <a:pt x="4319810" y="0"/>
                </a:lnTo>
                <a:lnTo>
                  <a:pt x="4319810" y="426581"/>
                </a:lnTo>
                <a:lnTo>
                  <a:pt x="0" y="426581"/>
                </a:lnTo>
                <a:lnTo>
                  <a:pt x="0" y="0"/>
                </a:lnTo>
                <a:close/>
              </a:path>
            </a:pathLst>
          </a:custGeom>
          <a:blipFill>
            <a:blip r:embed="rId4"/>
            <a:stretch>
              <a:fillRect t="-99999"/>
            </a:stretch>
          </a:blipFill>
        </p:spPr>
      </p:sp>
      <p:sp>
        <p:nvSpPr>
          <p:cNvPr id="5" name="Freeform 5"/>
          <p:cNvSpPr/>
          <p:nvPr/>
        </p:nvSpPr>
        <p:spPr>
          <a:xfrm>
            <a:off x="11703955" y="8412696"/>
            <a:ext cx="4319810" cy="426581"/>
          </a:xfrm>
          <a:custGeom>
            <a:avLst/>
            <a:gdLst/>
            <a:ahLst/>
            <a:cxnLst/>
            <a:rect l="l" t="t" r="r" b="b"/>
            <a:pathLst>
              <a:path w="4319810" h="426581">
                <a:moveTo>
                  <a:pt x="0" y="0"/>
                </a:moveTo>
                <a:lnTo>
                  <a:pt x="4319809" y="0"/>
                </a:lnTo>
                <a:lnTo>
                  <a:pt x="4319809" y="426581"/>
                </a:lnTo>
                <a:lnTo>
                  <a:pt x="0" y="426581"/>
                </a:lnTo>
                <a:lnTo>
                  <a:pt x="0" y="0"/>
                </a:lnTo>
                <a:close/>
              </a:path>
            </a:pathLst>
          </a:custGeom>
          <a:blipFill>
            <a:blip r:embed="rId4"/>
            <a:stretch>
              <a:fillRect t="-99999"/>
            </a:stretch>
          </a:blipFill>
        </p:spPr>
      </p:sp>
      <p:grpSp>
        <p:nvGrpSpPr>
          <p:cNvPr id="6" name="Group 6"/>
          <p:cNvGrpSpPr/>
          <p:nvPr/>
        </p:nvGrpSpPr>
        <p:grpSpPr>
          <a:xfrm>
            <a:off x="2290722" y="4206681"/>
            <a:ext cx="4297048" cy="4206015"/>
            <a:chOff x="0" y="0"/>
            <a:chExt cx="1131733" cy="1107757"/>
          </a:xfrm>
        </p:grpSpPr>
        <p:sp>
          <p:nvSpPr>
            <p:cNvPr id="7" name="Freeform 7"/>
            <p:cNvSpPr/>
            <p:nvPr/>
          </p:nvSpPr>
          <p:spPr>
            <a:xfrm>
              <a:off x="0" y="0"/>
              <a:ext cx="1131733" cy="1107757"/>
            </a:xfrm>
            <a:custGeom>
              <a:avLst/>
              <a:gdLst/>
              <a:ahLst/>
              <a:cxnLst/>
              <a:rect l="l" t="t" r="r" b="b"/>
              <a:pathLst>
                <a:path w="1131733" h="1107757">
                  <a:moveTo>
                    <a:pt x="0" y="0"/>
                  </a:moveTo>
                  <a:lnTo>
                    <a:pt x="1131733" y="0"/>
                  </a:lnTo>
                  <a:lnTo>
                    <a:pt x="1131733" y="1107757"/>
                  </a:lnTo>
                  <a:lnTo>
                    <a:pt x="0" y="1107757"/>
                  </a:lnTo>
                  <a:close/>
                </a:path>
              </a:pathLst>
            </a:custGeom>
            <a:solidFill>
              <a:srgbClr val="CFC6AC"/>
            </a:solidFill>
            <a:ln w="19050" cap="sq">
              <a:solidFill>
                <a:srgbClr val="FFFFFF"/>
              </a:solidFill>
              <a:prstDash val="solid"/>
              <a:miter/>
            </a:ln>
          </p:spPr>
        </p:sp>
        <p:sp>
          <p:nvSpPr>
            <p:cNvPr id="8" name="TextBox 8"/>
            <p:cNvSpPr txBox="1"/>
            <p:nvPr/>
          </p:nvSpPr>
          <p:spPr>
            <a:xfrm>
              <a:off x="0" y="-38100"/>
              <a:ext cx="1131733" cy="1145857"/>
            </a:xfrm>
            <a:prstGeom prst="rect">
              <a:avLst/>
            </a:prstGeom>
          </p:spPr>
          <p:txBody>
            <a:bodyPr lIns="50800" tIns="50800" rIns="50800" bIns="50800" rtlCol="0" anchor="ctr"/>
            <a:lstStyle/>
            <a:p>
              <a:pPr algn="ctr">
                <a:lnSpc>
                  <a:spcPts val="2605"/>
                </a:lnSpc>
              </a:pPr>
              <a:endParaRPr/>
            </a:p>
          </p:txBody>
        </p:sp>
      </p:grpSp>
      <p:grpSp>
        <p:nvGrpSpPr>
          <p:cNvPr id="9" name="Group 9"/>
          <p:cNvGrpSpPr/>
          <p:nvPr/>
        </p:nvGrpSpPr>
        <p:grpSpPr>
          <a:xfrm>
            <a:off x="6993607" y="4206681"/>
            <a:ext cx="4297048" cy="4206015"/>
            <a:chOff x="0" y="0"/>
            <a:chExt cx="1131733" cy="1107757"/>
          </a:xfrm>
        </p:grpSpPr>
        <p:sp>
          <p:nvSpPr>
            <p:cNvPr id="10" name="Freeform 10"/>
            <p:cNvSpPr/>
            <p:nvPr/>
          </p:nvSpPr>
          <p:spPr>
            <a:xfrm>
              <a:off x="0" y="0"/>
              <a:ext cx="1131733" cy="1107757"/>
            </a:xfrm>
            <a:custGeom>
              <a:avLst/>
              <a:gdLst/>
              <a:ahLst/>
              <a:cxnLst/>
              <a:rect l="l" t="t" r="r" b="b"/>
              <a:pathLst>
                <a:path w="1131733" h="1107757">
                  <a:moveTo>
                    <a:pt x="0" y="0"/>
                  </a:moveTo>
                  <a:lnTo>
                    <a:pt x="1131733" y="0"/>
                  </a:lnTo>
                  <a:lnTo>
                    <a:pt x="1131733" y="1107757"/>
                  </a:lnTo>
                  <a:lnTo>
                    <a:pt x="0" y="1107757"/>
                  </a:lnTo>
                  <a:close/>
                </a:path>
              </a:pathLst>
            </a:custGeom>
            <a:solidFill>
              <a:srgbClr val="CFC6AC"/>
            </a:solidFill>
            <a:ln w="19050" cap="sq">
              <a:solidFill>
                <a:srgbClr val="FFFFFF"/>
              </a:solidFill>
              <a:prstDash val="solid"/>
              <a:miter/>
            </a:ln>
          </p:spPr>
        </p:sp>
        <p:sp>
          <p:nvSpPr>
            <p:cNvPr id="11" name="TextBox 11"/>
            <p:cNvSpPr txBox="1"/>
            <p:nvPr/>
          </p:nvSpPr>
          <p:spPr>
            <a:xfrm>
              <a:off x="0" y="-38100"/>
              <a:ext cx="1131733" cy="1145857"/>
            </a:xfrm>
            <a:prstGeom prst="rect">
              <a:avLst/>
            </a:prstGeom>
          </p:spPr>
          <p:txBody>
            <a:bodyPr lIns="50800" tIns="50800" rIns="50800" bIns="50800" rtlCol="0" anchor="ctr"/>
            <a:lstStyle/>
            <a:p>
              <a:pPr algn="ctr">
                <a:lnSpc>
                  <a:spcPts val="2605"/>
                </a:lnSpc>
              </a:pPr>
              <a:endParaRPr/>
            </a:p>
          </p:txBody>
        </p:sp>
      </p:grpSp>
      <p:grpSp>
        <p:nvGrpSpPr>
          <p:cNvPr id="12" name="Group 12"/>
          <p:cNvGrpSpPr/>
          <p:nvPr/>
        </p:nvGrpSpPr>
        <p:grpSpPr>
          <a:xfrm>
            <a:off x="11700230" y="4206681"/>
            <a:ext cx="4297048" cy="4206015"/>
            <a:chOff x="0" y="0"/>
            <a:chExt cx="1131733" cy="1107757"/>
          </a:xfrm>
        </p:grpSpPr>
        <p:sp>
          <p:nvSpPr>
            <p:cNvPr id="13" name="Freeform 13"/>
            <p:cNvSpPr/>
            <p:nvPr/>
          </p:nvSpPr>
          <p:spPr>
            <a:xfrm>
              <a:off x="0" y="0"/>
              <a:ext cx="1131733" cy="1107757"/>
            </a:xfrm>
            <a:custGeom>
              <a:avLst/>
              <a:gdLst/>
              <a:ahLst/>
              <a:cxnLst/>
              <a:rect l="l" t="t" r="r" b="b"/>
              <a:pathLst>
                <a:path w="1131733" h="1107757">
                  <a:moveTo>
                    <a:pt x="0" y="0"/>
                  </a:moveTo>
                  <a:lnTo>
                    <a:pt x="1131733" y="0"/>
                  </a:lnTo>
                  <a:lnTo>
                    <a:pt x="1131733" y="1107757"/>
                  </a:lnTo>
                  <a:lnTo>
                    <a:pt x="0" y="1107757"/>
                  </a:lnTo>
                  <a:close/>
                </a:path>
              </a:pathLst>
            </a:custGeom>
            <a:solidFill>
              <a:srgbClr val="CFC6AC"/>
            </a:solidFill>
            <a:ln w="19050" cap="sq">
              <a:solidFill>
                <a:srgbClr val="FFFFFF"/>
              </a:solidFill>
              <a:prstDash val="solid"/>
              <a:miter/>
            </a:ln>
          </p:spPr>
        </p:sp>
        <p:sp>
          <p:nvSpPr>
            <p:cNvPr id="14" name="TextBox 14"/>
            <p:cNvSpPr txBox="1"/>
            <p:nvPr/>
          </p:nvSpPr>
          <p:spPr>
            <a:xfrm>
              <a:off x="0" y="-38100"/>
              <a:ext cx="1131733" cy="1145857"/>
            </a:xfrm>
            <a:prstGeom prst="rect">
              <a:avLst/>
            </a:prstGeom>
          </p:spPr>
          <p:txBody>
            <a:bodyPr lIns="50800" tIns="50800" rIns="50800" bIns="50800" rtlCol="0" anchor="ctr"/>
            <a:lstStyle/>
            <a:p>
              <a:pPr algn="ctr">
                <a:lnSpc>
                  <a:spcPts val="2605"/>
                </a:lnSpc>
              </a:pPr>
              <a:endParaRPr/>
            </a:p>
          </p:txBody>
        </p:sp>
      </p:grpSp>
      <p:sp>
        <p:nvSpPr>
          <p:cNvPr id="15" name="Freeform 15"/>
          <p:cNvSpPr/>
          <p:nvPr/>
        </p:nvSpPr>
        <p:spPr>
          <a:xfrm rot="1313163">
            <a:off x="14330817" y="-1655690"/>
            <a:ext cx="9085628" cy="5368780"/>
          </a:xfrm>
          <a:custGeom>
            <a:avLst/>
            <a:gdLst/>
            <a:ahLst/>
            <a:cxnLst/>
            <a:rect l="l" t="t" r="r" b="b"/>
            <a:pathLst>
              <a:path w="9085628" h="5368780">
                <a:moveTo>
                  <a:pt x="0" y="0"/>
                </a:moveTo>
                <a:lnTo>
                  <a:pt x="9085629" y="0"/>
                </a:lnTo>
                <a:lnTo>
                  <a:pt x="9085629" y="5368780"/>
                </a:lnTo>
                <a:lnTo>
                  <a:pt x="0" y="53687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6" name="Freeform 16"/>
          <p:cNvSpPr/>
          <p:nvPr/>
        </p:nvSpPr>
        <p:spPr>
          <a:xfrm>
            <a:off x="55322" y="0"/>
            <a:ext cx="2212638" cy="2212638"/>
          </a:xfrm>
          <a:custGeom>
            <a:avLst/>
            <a:gdLst/>
            <a:ahLst/>
            <a:cxnLst/>
            <a:rect l="l" t="t" r="r" b="b"/>
            <a:pathLst>
              <a:path w="2212638" h="2212638">
                <a:moveTo>
                  <a:pt x="0" y="0"/>
                </a:moveTo>
                <a:lnTo>
                  <a:pt x="2212639" y="0"/>
                </a:lnTo>
                <a:lnTo>
                  <a:pt x="2212639" y="2212638"/>
                </a:lnTo>
                <a:lnTo>
                  <a:pt x="0" y="2212638"/>
                </a:lnTo>
                <a:lnTo>
                  <a:pt x="0" y="0"/>
                </a:lnTo>
                <a:close/>
              </a:path>
            </a:pathLst>
          </a:custGeom>
          <a:blipFill>
            <a:blip r:embed="rId7"/>
            <a:stretch>
              <a:fillRect/>
            </a:stretch>
          </a:blipFill>
        </p:spPr>
      </p:sp>
      <p:sp>
        <p:nvSpPr>
          <p:cNvPr id="17" name="TextBox 17"/>
          <p:cNvSpPr txBox="1"/>
          <p:nvPr/>
        </p:nvSpPr>
        <p:spPr>
          <a:xfrm>
            <a:off x="5045356" y="1718581"/>
            <a:ext cx="8197288" cy="826168"/>
          </a:xfrm>
          <a:prstGeom prst="rect">
            <a:avLst/>
          </a:prstGeom>
        </p:spPr>
        <p:txBody>
          <a:bodyPr lIns="0" tIns="0" rIns="0" bIns="0" rtlCol="0" anchor="t">
            <a:spAutoFit/>
          </a:bodyPr>
          <a:lstStyle/>
          <a:p>
            <a:pPr marL="0" lvl="0" indent="0" algn="ctr">
              <a:lnSpc>
                <a:spcPts val="6451"/>
              </a:lnSpc>
              <a:spcBef>
                <a:spcPct val="0"/>
              </a:spcBef>
            </a:pPr>
            <a:r>
              <a:rPr lang="en-US" sz="5376">
                <a:solidFill>
                  <a:srgbClr val="FFFFFF"/>
                </a:solidFill>
                <a:latin typeface="Now Bold"/>
              </a:rPr>
              <a:t>CONCLUSIONS</a:t>
            </a:r>
          </a:p>
        </p:txBody>
      </p:sp>
      <p:sp>
        <p:nvSpPr>
          <p:cNvPr id="18" name="TextBox 18"/>
          <p:cNvSpPr txBox="1"/>
          <p:nvPr/>
        </p:nvSpPr>
        <p:spPr>
          <a:xfrm>
            <a:off x="2724661" y="4544784"/>
            <a:ext cx="3432147" cy="529209"/>
          </a:xfrm>
          <a:prstGeom prst="rect">
            <a:avLst/>
          </a:prstGeom>
        </p:spPr>
        <p:txBody>
          <a:bodyPr lIns="0" tIns="0" rIns="0" bIns="0" rtlCol="0" anchor="t">
            <a:spAutoFit/>
          </a:bodyPr>
          <a:lstStyle/>
          <a:p>
            <a:pPr marL="0" lvl="0" indent="0" algn="ctr">
              <a:lnSpc>
                <a:spcPts val="4277"/>
              </a:lnSpc>
              <a:spcBef>
                <a:spcPct val="0"/>
              </a:spcBef>
            </a:pPr>
            <a:r>
              <a:rPr lang="en-US" sz="3099">
                <a:solidFill>
                  <a:srgbClr val="00297C"/>
                </a:solidFill>
                <a:latin typeface="DM Sans Bold"/>
              </a:rPr>
              <a:t>Conclusion 1</a:t>
            </a:r>
          </a:p>
        </p:txBody>
      </p:sp>
      <p:sp>
        <p:nvSpPr>
          <p:cNvPr id="19" name="TextBox 19"/>
          <p:cNvSpPr txBox="1"/>
          <p:nvPr/>
        </p:nvSpPr>
        <p:spPr>
          <a:xfrm>
            <a:off x="7336824" y="5583638"/>
            <a:ext cx="3614351" cy="1207186"/>
          </a:xfrm>
          <a:prstGeom prst="rect">
            <a:avLst/>
          </a:prstGeom>
        </p:spPr>
        <p:txBody>
          <a:bodyPr lIns="0" tIns="0" rIns="0" bIns="0" rtlCol="0" anchor="t">
            <a:spAutoFit/>
          </a:bodyPr>
          <a:lstStyle/>
          <a:p>
            <a:pPr marL="383341" lvl="1" indent="-191671" algn="ctr">
              <a:lnSpc>
                <a:spcPts val="2450"/>
              </a:lnSpc>
              <a:buFont typeface="Arial"/>
              <a:buChar char="•"/>
            </a:pPr>
            <a:r>
              <a:rPr lang="en-US" sz="1775">
                <a:solidFill>
                  <a:srgbClr val="051D40"/>
                </a:solidFill>
                <a:latin typeface="DM Sans Bold"/>
              </a:rPr>
              <a:t>Use real-life data, </a:t>
            </a:r>
          </a:p>
          <a:p>
            <a:pPr marL="383341" lvl="1" indent="-191671" algn="ctr">
              <a:lnSpc>
                <a:spcPts val="2450"/>
              </a:lnSpc>
              <a:buFont typeface="Arial"/>
              <a:buChar char="•"/>
            </a:pPr>
            <a:r>
              <a:rPr lang="en-US" sz="1775">
                <a:solidFill>
                  <a:srgbClr val="051D40"/>
                </a:solidFill>
                <a:latin typeface="DM Sans Bold"/>
              </a:rPr>
              <a:t>Use different models/statistical tests</a:t>
            </a:r>
          </a:p>
          <a:p>
            <a:pPr marL="383341" lvl="1" indent="-191671" algn="ctr">
              <a:lnSpc>
                <a:spcPts val="2450"/>
              </a:lnSpc>
              <a:spcBef>
                <a:spcPct val="0"/>
              </a:spcBef>
              <a:buFont typeface="Arial"/>
              <a:buChar char="•"/>
            </a:pPr>
            <a:r>
              <a:rPr lang="en-US" sz="1775">
                <a:solidFill>
                  <a:srgbClr val="051D40"/>
                </a:solidFill>
                <a:latin typeface="DM Sans Bold"/>
              </a:rPr>
              <a:t>data cleaning</a:t>
            </a:r>
          </a:p>
        </p:txBody>
      </p:sp>
      <p:sp>
        <p:nvSpPr>
          <p:cNvPr id="20" name="TextBox 20"/>
          <p:cNvSpPr txBox="1"/>
          <p:nvPr/>
        </p:nvSpPr>
        <p:spPr>
          <a:xfrm>
            <a:off x="7946418" y="4554309"/>
            <a:ext cx="2395164" cy="469392"/>
          </a:xfrm>
          <a:prstGeom prst="rect">
            <a:avLst/>
          </a:prstGeom>
        </p:spPr>
        <p:txBody>
          <a:bodyPr lIns="0" tIns="0" rIns="0" bIns="0" rtlCol="0" anchor="t">
            <a:spAutoFit/>
          </a:bodyPr>
          <a:lstStyle/>
          <a:p>
            <a:pPr marL="0" lvl="0" indent="0" algn="ctr">
              <a:lnSpc>
                <a:spcPts val="3863"/>
              </a:lnSpc>
              <a:spcBef>
                <a:spcPct val="0"/>
              </a:spcBef>
            </a:pPr>
            <a:r>
              <a:rPr lang="en-US" sz="2799">
                <a:solidFill>
                  <a:srgbClr val="00297C"/>
                </a:solidFill>
                <a:latin typeface="DM Sans Bold"/>
              </a:rPr>
              <a:t>Conclusion 2</a:t>
            </a:r>
          </a:p>
        </p:txBody>
      </p:sp>
      <p:sp>
        <p:nvSpPr>
          <p:cNvPr id="21" name="TextBox 21"/>
          <p:cNvSpPr txBox="1"/>
          <p:nvPr/>
        </p:nvSpPr>
        <p:spPr>
          <a:xfrm>
            <a:off x="12263487" y="5583638"/>
            <a:ext cx="3200745" cy="633473"/>
          </a:xfrm>
          <a:prstGeom prst="rect">
            <a:avLst/>
          </a:prstGeom>
        </p:spPr>
        <p:txBody>
          <a:bodyPr lIns="0" tIns="0" rIns="0" bIns="0" rtlCol="0" anchor="t">
            <a:spAutoFit/>
          </a:bodyPr>
          <a:lstStyle/>
          <a:p>
            <a:pPr marL="0" lvl="0" indent="0" algn="ctr">
              <a:lnSpc>
                <a:spcPts val="2583"/>
              </a:lnSpc>
              <a:spcBef>
                <a:spcPct val="0"/>
              </a:spcBef>
            </a:pPr>
            <a:r>
              <a:rPr lang="en-US" sz="1872">
                <a:solidFill>
                  <a:srgbClr val="051D40"/>
                </a:solidFill>
                <a:latin typeface="DM Sans Bold"/>
              </a:rPr>
              <a:t>We will work on the limitaiton of dataset</a:t>
            </a:r>
          </a:p>
        </p:txBody>
      </p:sp>
      <p:sp>
        <p:nvSpPr>
          <p:cNvPr id="22" name="TextBox 22"/>
          <p:cNvSpPr txBox="1"/>
          <p:nvPr/>
        </p:nvSpPr>
        <p:spPr>
          <a:xfrm>
            <a:off x="12666278" y="4621365"/>
            <a:ext cx="2395164" cy="452628"/>
          </a:xfrm>
          <a:prstGeom prst="rect">
            <a:avLst/>
          </a:prstGeom>
        </p:spPr>
        <p:txBody>
          <a:bodyPr lIns="0" tIns="0" rIns="0" bIns="0" rtlCol="0" anchor="t">
            <a:spAutoFit/>
          </a:bodyPr>
          <a:lstStyle/>
          <a:p>
            <a:pPr marL="0" lvl="0" indent="0" algn="ctr">
              <a:lnSpc>
                <a:spcPts val="3725"/>
              </a:lnSpc>
              <a:spcBef>
                <a:spcPct val="0"/>
              </a:spcBef>
            </a:pPr>
            <a:r>
              <a:rPr lang="en-US" sz="2699">
                <a:solidFill>
                  <a:srgbClr val="00297C"/>
                </a:solidFill>
                <a:latin typeface="DM Sans Bold"/>
              </a:rPr>
              <a:t>Conclusion 3</a:t>
            </a:r>
          </a:p>
        </p:txBody>
      </p:sp>
      <p:sp>
        <p:nvSpPr>
          <p:cNvPr id="23" name="TextBox 23"/>
          <p:cNvSpPr txBox="1"/>
          <p:nvPr/>
        </p:nvSpPr>
        <p:spPr>
          <a:xfrm>
            <a:off x="2840362" y="5332410"/>
            <a:ext cx="3200745" cy="2392931"/>
          </a:xfrm>
          <a:prstGeom prst="rect">
            <a:avLst/>
          </a:prstGeom>
        </p:spPr>
        <p:txBody>
          <a:bodyPr lIns="0" tIns="0" rIns="0" bIns="0" rtlCol="0" anchor="t">
            <a:spAutoFit/>
          </a:bodyPr>
          <a:lstStyle/>
          <a:p>
            <a:pPr marL="339473" lvl="1" indent="-169736" algn="ctr">
              <a:lnSpc>
                <a:spcPts val="2169"/>
              </a:lnSpc>
              <a:buFont typeface="Arial"/>
              <a:buChar char="•"/>
            </a:pPr>
            <a:r>
              <a:rPr lang="en-US" sz="1572">
                <a:solidFill>
                  <a:srgbClr val="051D40"/>
                </a:solidFill>
                <a:latin typeface="DM Sans Semi-Bold"/>
              </a:rPr>
              <a:t>Weak Correlation Between Review Ratings and Previous Purchases</a:t>
            </a:r>
          </a:p>
          <a:p>
            <a:pPr marL="339473" lvl="1" indent="-169736" algn="ctr">
              <a:lnSpc>
                <a:spcPts val="2169"/>
              </a:lnSpc>
              <a:buFont typeface="Arial"/>
              <a:buChar char="•"/>
            </a:pPr>
            <a:r>
              <a:rPr lang="en-US" sz="1572">
                <a:solidFill>
                  <a:srgbClr val="051D40"/>
                </a:solidFill>
                <a:latin typeface="DM Sans Semi-Bold"/>
              </a:rPr>
              <a:t>Ineffectiveness of Linear Regression Model</a:t>
            </a:r>
          </a:p>
          <a:p>
            <a:pPr marL="339473" lvl="1" indent="-169736" algn="ctr">
              <a:lnSpc>
                <a:spcPts val="2169"/>
              </a:lnSpc>
              <a:buFont typeface="Arial"/>
              <a:buChar char="•"/>
            </a:pPr>
            <a:r>
              <a:rPr lang="en-US" sz="1572">
                <a:solidFill>
                  <a:srgbClr val="051D40"/>
                </a:solidFill>
                <a:latin typeface="DM Sans Semi-Bold"/>
              </a:rPr>
              <a:t>Weak Correlation Between Purchase Amount and Repurchase Behavior</a:t>
            </a:r>
          </a:p>
          <a:p>
            <a:pPr marL="339473" lvl="1" indent="-169736" algn="ctr">
              <a:lnSpc>
                <a:spcPts val="2169"/>
              </a:lnSpc>
              <a:buFont typeface="Arial"/>
              <a:buChar char="•"/>
            </a:pPr>
            <a:r>
              <a:rPr lang="en-US" sz="1572">
                <a:solidFill>
                  <a:srgbClr val="051D40"/>
                </a:solidFill>
                <a:latin typeface="DM Sans Semi-Bold"/>
              </a:rPr>
              <a:t>Limitations of the Dataset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rot="1313163">
            <a:off x="-4261137" y="6573910"/>
            <a:ext cx="9085628" cy="5368780"/>
          </a:xfrm>
          <a:custGeom>
            <a:avLst/>
            <a:gdLst/>
            <a:ahLst/>
            <a:cxnLst/>
            <a:rect l="l" t="t" r="r" b="b"/>
            <a:pathLst>
              <a:path w="9085628" h="5368780">
                <a:moveTo>
                  <a:pt x="0" y="0"/>
                </a:moveTo>
                <a:lnTo>
                  <a:pt x="9085628" y="0"/>
                </a:lnTo>
                <a:lnTo>
                  <a:pt x="9085628" y="5368780"/>
                </a:lnTo>
                <a:lnTo>
                  <a:pt x="0" y="53687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267961" y="8412696"/>
            <a:ext cx="4319810" cy="426581"/>
          </a:xfrm>
          <a:custGeom>
            <a:avLst/>
            <a:gdLst/>
            <a:ahLst/>
            <a:cxnLst/>
            <a:rect l="l" t="t" r="r" b="b"/>
            <a:pathLst>
              <a:path w="4319810" h="426581">
                <a:moveTo>
                  <a:pt x="0" y="0"/>
                </a:moveTo>
                <a:lnTo>
                  <a:pt x="4319809" y="0"/>
                </a:lnTo>
                <a:lnTo>
                  <a:pt x="4319809" y="426581"/>
                </a:lnTo>
                <a:lnTo>
                  <a:pt x="0" y="426581"/>
                </a:lnTo>
                <a:lnTo>
                  <a:pt x="0" y="0"/>
                </a:lnTo>
                <a:close/>
              </a:path>
            </a:pathLst>
          </a:custGeom>
          <a:blipFill>
            <a:blip r:embed="rId4"/>
            <a:stretch>
              <a:fillRect t="-99999"/>
            </a:stretch>
          </a:blipFill>
        </p:spPr>
      </p:sp>
      <p:sp>
        <p:nvSpPr>
          <p:cNvPr id="4" name="Freeform 4"/>
          <p:cNvSpPr/>
          <p:nvPr/>
        </p:nvSpPr>
        <p:spPr>
          <a:xfrm>
            <a:off x="6984095" y="8412696"/>
            <a:ext cx="4319810" cy="426581"/>
          </a:xfrm>
          <a:custGeom>
            <a:avLst/>
            <a:gdLst/>
            <a:ahLst/>
            <a:cxnLst/>
            <a:rect l="l" t="t" r="r" b="b"/>
            <a:pathLst>
              <a:path w="4319810" h="426581">
                <a:moveTo>
                  <a:pt x="0" y="0"/>
                </a:moveTo>
                <a:lnTo>
                  <a:pt x="4319810" y="0"/>
                </a:lnTo>
                <a:lnTo>
                  <a:pt x="4319810" y="426581"/>
                </a:lnTo>
                <a:lnTo>
                  <a:pt x="0" y="426581"/>
                </a:lnTo>
                <a:lnTo>
                  <a:pt x="0" y="0"/>
                </a:lnTo>
                <a:close/>
              </a:path>
            </a:pathLst>
          </a:custGeom>
          <a:blipFill>
            <a:blip r:embed="rId4"/>
            <a:stretch>
              <a:fillRect t="-99999"/>
            </a:stretch>
          </a:blipFill>
        </p:spPr>
      </p:sp>
      <p:sp>
        <p:nvSpPr>
          <p:cNvPr id="5" name="Freeform 5"/>
          <p:cNvSpPr/>
          <p:nvPr/>
        </p:nvSpPr>
        <p:spPr>
          <a:xfrm>
            <a:off x="11703955" y="8412696"/>
            <a:ext cx="4319810" cy="426581"/>
          </a:xfrm>
          <a:custGeom>
            <a:avLst/>
            <a:gdLst/>
            <a:ahLst/>
            <a:cxnLst/>
            <a:rect l="l" t="t" r="r" b="b"/>
            <a:pathLst>
              <a:path w="4319810" h="426581">
                <a:moveTo>
                  <a:pt x="0" y="0"/>
                </a:moveTo>
                <a:lnTo>
                  <a:pt x="4319809" y="0"/>
                </a:lnTo>
                <a:lnTo>
                  <a:pt x="4319809" y="426581"/>
                </a:lnTo>
                <a:lnTo>
                  <a:pt x="0" y="426581"/>
                </a:lnTo>
                <a:lnTo>
                  <a:pt x="0" y="0"/>
                </a:lnTo>
                <a:close/>
              </a:path>
            </a:pathLst>
          </a:custGeom>
          <a:blipFill>
            <a:blip r:embed="rId4"/>
            <a:stretch>
              <a:fillRect t="-99999"/>
            </a:stretch>
          </a:blipFill>
        </p:spPr>
      </p:sp>
      <p:grpSp>
        <p:nvGrpSpPr>
          <p:cNvPr id="6" name="Group 6"/>
          <p:cNvGrpSpPr/>
          <p:nvPr/>
        </p:nvGrpSpPr>
        <p:grpSpPr>
          <a:xfrm>
            <a:off x="2267961" y="2943140"/>
            <a:ext cx="13394543" cy="5469556"/>
            <a:chOff x="0" y="0"/>
            <a:chExt cx="3527781" cy="1440541"/>
          </a:xfrm>
        </p:grpSpPr>
        <p:sp>
          <p:nvSpPr>
            <p:cNvPr id="7" name="Freeform 7"/>
            <p:cNvSpPr/>
            <p:nvPr/>
          </p:nvSpPr>
          <p:spPr>
            <a:xfrm>
              <a:off x="0" y="0"/>
              <a:ext cx="3527781" cy="1440541"/>
            </a:xfrm>
            <a:custGeom>
              <a:avLst/>
              <a:gdLst/>
              <a:ahLst/>
              <a:cxnLst/>
              <a:rect l="l" t="t" r="r" b="b"/>
              <a:pathLst>
                <a:path w="3527781" h="1440541">
                  <a:moveTo>
                    <a:pt x="0" y="0"/>
                  </a:moveTo>
                  <a:lnTo>
                    <a:pt x="3527781" y="0"/>
                  </a:lnTo>
                  <a:lnTo>
                    <a:pt x="3527781" y="1440541"/>
                  </a:lnTo>
                  <a:lnTo>
                    <a:pt x="0" y="1440541"/>
                  </a:lnTo>
                  <a:close/>
                </a:path>
              </a:pathLst>
            </a:custGeom>
            <a:solidFill>
              <a:srgbClr val="CFC6AC"/>
            </a:solidFill>
            <a:ln w="19050" cap="sq">
              <a:solidFill>
                <a:srgbClr val="FFFFFF"/>
              </a:solidFill>
              <a:prstDash val="solid"/>
              <a:miter/>
            </a:ln>
          </p:spPr>
        </p:sp>
        <p:sp>
          <p:nvSpPr>
            <p:cNvPr id="8" name="TextBox 8"/>
            <p:cNvSpPr txBox="1"/>
            <p:nvPr/>
          </p:nvSpPr>
          <p:spPr>
            <a:xfrm>
              <a:off x="0" y="-38100"/>
              <a:ext cx="3527781" cy="1478641"/>
            </a:xfrm>
            <a:prstGeom prst="rect">
              <a:avLst/>
            </a:prstGeom>
          </p:spPr>
          <p:txBody>
            <a:bodyPr lIns="50800" tIns="50800" rIns="50800" bIns="50800" rtlCol="0" anchor="ctr"/>
            <a:lstStyle/>
            <a:p>
              <a:pPr algn="ctr">
                <a:lnSpc>
                  <a:spcPts val="2605"/>
                </a:lnSpc>
              </a:pPr>
              <a:endParaRPr/>
            </a:p>
          </p:txBody>
        </p:sp>
      </p:grpSp>
      <p:sp>
        <p:nvSpPr>
          <p:cNvPr id="9" name="Freeform 9"/>
          <p:cNvSpPr/>
          <p:nvPr/>
        </p:nvSpPr>
        <p:spPr>
          <a:xfrm rot="1313163">
            <a:off x="14330817" y="-1655690"/>
            <a:ext cx="9085628" cy="5368780"/>
          </a:xfrm>
          <a:custGeom>
            <a:avLst/>
            <a:gdLst/>
            <a:ahLst/>
            <a:cxnLst/>
            <a:rect l="l" t="t" r="r" b="b"/>
            <a:pathLst>
              <a:path w="9085628" h="5368780">
                <a:moveTo>
                  <a:pt x="0" y="0"/>
                </a:moveTo>
                <a:lnTo>
                  <a:pt x="9085629" y="0"/>
                </a:lnTo>
                <a:lnTo>
                  <a:pt x="9085629" y="5368780"/>
                </a:lnTo>
                <a:lnTo>
                  <a:pt x="0" y="53687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a:off x="55322" y="0"/>
            <a:ext cx="2212638" cy="2212638"/>
          </a:xfrm>
          <a:custGeom>
            <a:avLst/>
            <a:gdLst/>
            <a:ahLst/>
            <a:cxnLst/>
            <a:rect l="l" t="t" r="r" b="b"/>
            <a:pathLst>
              <a:path w="2212638" h="2212638">
                <a:moveTo>
                  <a:pt x="0" y="0"/>
                </a:moveTo>
                <a:lnTo>
                  <a:pt x="2212639" y="0"/>
                </a:lnTo>
                <a:lnTo>
                  <a:pt x="2212639" y="2212638"/>
                </a:lnTo>
                <a:lnTo>
                  <a:pt x="0" y="2212638"/>
                </a:lnTo>
                <a:lnTo>
                  <a:pt x="0" y="0"/>
                </a:lnTo>
                <a:close/>
              </a:path>
            </a:pathLst>
          </a:custGeom>
          <a:blipFill>
            <a:blip r:embed="rId7"/>
            <a:stretch>
              <a:fillRect/>
            </a:stretch>
          </a:blipFill>
        </p:spPr>
      </p:sp>
      <p:sp>
        <p:nvSpPr>
          <p:cNvPr id="11" name="TextBox 11"/>
          <p:cNvSpPr txBox="1"/>
          <p:nvPr/>
        </p:nvSpPr>
        <p:spPr>
          <a:xfrm>
            <a:off x="4885638" y="1386470"/>
            <a:ext cx="8197288" cy="826168"/>
          </a:xfrm>
          <a:prstGeom prst="rect">
            <a:avLst/>
          </a:prstGeom>
        </p:spPr>
        <p:txBody>
          <a:bodyPr lIns="0" tIns="0" rIns="0" bIns="0" rtlCol="0" anchor="t">
            <a:spAutoFit/>
          </a:bodyPr>
          <a:lstStyle/>
          <a:p>
            <a:pPr marL="0" lvl="0" indent="0" algn="ctr">
              <a:lnSpc>
                <a:spcPts val="6451"/>
              </a:lnSpc>
              <a:spcBef>
                <a:spcPct val="0"/>
              </a:spcBef>
            </a:pPr>
            <a:r>
              <a:rPr lang="en-US" sz="5376">
                <a:solidFill>
                  <a:srgbClr val="FFFFFF"/>
                </a:solidFill>
                <a:latin typeface="Now Bold"/>
              </a:rPr>
              <a:t>CONCLUSIONS</a:t>
            </a:r>
          </a:p>
        </p:txBody>
      </p:sp>
      <p:sp>
        <p:nvSpPr>
          <p:cNvPr id="12" name="TextBox 12"/>
          <p:cNvSpPr txBox="1"/>
          <p:nvPr/>
        </p:nvSpPr>
        <p:spPr>
          <a:xfrm>
            <a:off x="2087330" y="3167995"/>
            <a:ext cx="13755804" cy="4886497"/>
          </a:xfrm>
          <a:prstGeom prst="rect">
            <a:avLst/>
          </a:prstGeom>
        </p:spPr>
        <p:txBody>
          <a:bodyPr lIns="0" tIns="0" rIns="0" bIns="0" rtlCol="0" anchor="t">
            <a:spAutoFit/>
          </a:bodyPr>
          <a:lstStyle/>
          <a:p>
            <a:pPr algn="ctr">
              <a:lnSpc>
                <a:spcPts val="5590"/>
              </a:lnSpc>
            </a:pPr>
            <a:endParaRPr/>
          </a:p>
          <a:p>
            <a:pPr algn="ctr">
              <a:lnSpc>
                <a:spcPts val="5590"/>
              </a:lnSpc>
            </a:pPr>
            <a:r>
              <a:rPr lang="en-US" sz="3472">
                <a:solidFill>
                  <a:srgbClr val="051D40"/>
                </a:solidFill>
                <a:latin typeface="DM Sans Bold"/>
              </a:rPr>
              <a:t>Seasonal Influence on Purchase Behavior</a:t>
            </a:r>
          </a:p>
          <a:p>
            <a:pPr algn="ctr">
              <a:lnSpc>
                <a:spcPts val="5590"/>
              </a:lnSpc>
            </a:pPr>
            <a:r>
              <a:rPr lang="en-US" sz="3472">
                <a:solidFill>
                  <a:srgbClr val="051D40"/>
                </a:solidFill>
                <a:latin typeface="DM Sans Bold"/>
              </a:rPr>
              <a:t>Impact of Demographics on Purchasing Habits</a:t>
            </a:r>
          </a:p>
          <a:p>
            <a:pPr algn="ctr">
              <a:lnSpc>
                <a:spcPts val="5590"/>
              </a:lnSpc>
            </a:pPr>
            <a:r>
              <a:rPr lang="en-US" sz="3472">
                <a:solidFill>
                  <a:srgbClr val="051D40"/>
                </a:solidFill>
                <a:latin typeface="DM Sans Bold"/>
              </a:rPr>
              <a:t>Channel Preferences for Purchase</a:t>
            </a:r>
          </a:p>
          <a:p>
            <a:pPr algn="ctr">
              <a:lnSpc>
                <a:spcPts val="5590"/>
              </a:lnSpc>
            </a:pPr>
            <a:r>
              <a:rPr lang="en-US" sz="3472">
                <a:solidFill>
                  <a:srgbClr val="051D40"/>
                </a:solidFill>
                <a:latin typeface="DM Sans Bold"/>
              </a:rPr>
              <a:t>Product Category Preferences</a:t>
            </a:r>
          </a:p>
          <a:p>
            <a:pPr algn="ctr">
              <a:lnSpc>
                <a:spcPts val="5590"/>
              </a:lnSpc>
            </a:pPr>
            <a:r>
              <a:rPr lang="en-US" sz="3472">
                <a:solidFill>
                  <a:srgbClr val="051D40"/>
                </a:solidFill>
                <a:latin typeface="DM Sans Bold"/>
              </a:rPr>
              <a:t>Customer Engagement and Repurchase Behavior</a:t>
            </a:r>
          </a:p>
          <a:p>
            <a:pPr algn="ctr">
              <a:lnSpc>
                <a:spcPts val="5590"/>
              </a:lnSpc>
            </a:pPr>
            <a:endParaRPr lang="en-US" sz="3472">
              <a:solidFill>
                <a:srgbClr val="051D40"/>
              </a:solidFill>
              <a:latin typeface="DM Sans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rot="-7648029">
            <a:off x="14465523" y="8431707"/>
            <a:ext cx="7061148" cy="5751626"/>
          </a:xfrm>
          <a:custGeom>
            <a:avLst/>
            <a:gdLst/>
            <a:ahLst/>
            <a:cxnLst/>
            <a:rect l="l" t="t" r="r" b="b"/>
            <a:pathLst>
              <a:path w="7061148" h="5751626">
                <a:moveTo>
                  <a:pt x="0" y="0"/>
                </a:moveTo>
                <a:lnTo>
                  <a:pt x="7061148" y="0"/>
                </a:lnTo>
                <a:lnTo>
                  <a:pt x="7061148" y="5751626"/>
                </a:lnTo>
                <a:lnTo>
                  <a:pt x="0" y="57516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513884" y="-1935335"/>
            <a:ext cx="7987150" cy="6505897"/>
          </a:xfrm>
          <a:custGeom>
            <a:avLst/>
            <a:gdLst/>
            <a:ahLst/>
            <a:cxnLst/>
            <a:rect l="l" t="t" r="r" b="b"/>
            <a:pathLst>
              <a:path w="7987150" h="6505897">
                <a:moveTo>
                  <a:pt x="0" y="0"/>
                </a:moveTo>
                <a:lnTo>
                  <a:pt x="7987150" y="0"/>
                </a:lnTo>
                <a:lnTo>
                  <a:pt x="7987150" y="6505897"/>
                </a:lnTo>
                <a:lnTo>
                  <a:pt x="0" y="6505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4508595" y="4765047"/>
            <a:ext cx="15961692" cy="13627295"/>
          </a:xfrm>
          <a:custGeom>
            <a:avLst/>
            <a:gdLst/>
            <a:ahLst/>
            <a:cxnLst/>
            <a:rect l="l" t="t" r="r" b="b"/>
            <a:pathLst>
              <a:path w="15961692" h="13627295">
                <a:moveTo>
                  <a:pt x="0" y="0"/>
                </a:moveTo>
                <a:lnTo>
                  <a:pt x="15961692" y="0"/>
                </a:lnTo>
                <a:lnTo>
                  <a:pt x="15961692" y="13627295"/>
                </a:lnTo>
                <a:lnTo>
                  <a:pt x="0" y="13627295"/>
                </a:lnTo>
                <a:lnTo>
                  <a:pt x="0" y="0"/>
                </a:lnTo>
                <a:close/>
              </a:path>
            </a:pathLst>
          </a:custGeom>
          <a:blipFill>
            <a:blip r:embed="rId4"/>
            <a:stretch>
              <a:fillRect/>
            </a:stretch>
          </a:blipFill>
        </p:spPr>
      </p:sp>
      <p:grpSp>
        <p:nvGrpSpPr>
          <p:cNvPr id="5" name="Group 5"/>
          <p:cNvGrpSpPr/>
          <p:nvPr/>
        </p:nvGrpSpPr>
        <p:grpSpPr>
          <a:xfrm>
            <a:off x="2818631" y="2889503"/>
            <a:ext cx="12615137" cy="4435899"/>
            <a:chOff x="0" y="0"/>
            <a:chExt cx="1893788" cy="665919"/>
          </a:xfrm>
        </p:grpSpPr>
        <p:sp>
          <p:nvSpPr>
            <p:cNvPr id="6" name="Freeform 6"/>
            <p:cNvSpPr/>
            <p:nvPr/>
          </p:nvSpPr>
          <p:spPr>
            <a:xfrm>
              <a:off x="0" y="0"/>
              <a:ext cx="1893788" cy="665919"/>
            </a:xfrm>
            <a:custGeom>
              <a:avLst/>
              <a:gdLst/>
              <a:ahLst/>
              <a:cxnLst/>
              <a:rect l="l" t="t" r="r" b="b"/>
              <a:pathLst>
                <a:path w="1893788" h="665919">
                  <a:moveTo>
                    <a:pt x="0" y="0"/>
                  </a:moveTo>
                  <a:lnTo>
                    <a:pt x="1893788" y="0"/>
                  </a:lnTo>
                  <a:lnTo>
                    <a:pt x="1893788" y="665919"/>
                  </a:lnTo>
                  <a:lnTo>
                    <a:pt x="0" y="665919"/>
                  </a:lnTo>
                  <a:close/>
                </a:path>
              </a:pathLst>
            </a:custGeom>
            <a:solidFill>
              <a:srgbClr val="000000">
                <a:alpha val="0"/>
              </a:srgbClr>
            </a:solidFill>
            <a:ln w="38100" cap="sq">
              <a:solidFill>
                <a:srgbClr val="FEFFFF"/>
              </a:solidFill>
              <a:prstDash val="solid"/>
              <a:miter/>
            </a:ln>
          </p:spPr>
        </p:sp>
        <p:sp>
          <p:nvSpPr>
            <p:cNvPr id="7" name="TextBox 7"/>
            <p:cNvSpPr txBox="1"/>
            <p:nvPr/>
          </p:nvSpPr>
          <p:spPr>
            <a:xfrm>
              <a:off x="0" y="-19050"/>
              <a:ext cx="1893788" cy="684969"/>
            </a:xfrm>
            <a:prstGeom prst="rect">
              <a:avLst/>
            </a:prstGeom>
          </p:spPr>
          <p:txBody>
            <a:bodyPr lIns="50800" tIns="50800" rIns="50800" bIns="50800" rtlCol="0" anchor="ctr"/>
            <a:lstStyle/>
            <a:p>
              <a:pPr algn="ctr">
                <a:lnSpc>
                  <a:spcPts val="2859"/>
                </a:lnSpc>
              </a:pPr>
              <a:endParaRPr/>
            </a:p>
          </p:txBody>
        </p:sp>
      </p:grpSp>
      <p:sp>
        <p:nvSpPr>
          <p:cNvPr id="8" name="TextBox 8"/>
          <p:cNvSpPr txBox="1"/>
          <p:nvPr/>
        </p:nvSpPr>
        <p:spPr>
          <a:xfrm>
            <a:off x="3059322" y="4775441"/>
            <a:ext cx="11906252" cy="2158353"/>
          </a:xfrm>
          <a:prstGeom prst="rect">
            <a:avLst/>
          </a:prstGeom>
        </p:spPr>
        <p:txBody>
          <a:bodyPr lIns="0" tIns="0" rIns="0" bIns="0" rtlCol="0" anchor="t">
            <a:spAutoFit/>
          </a:bodyPr>
          <a:lstStyle/>
          <a:p>
            <a:pPr marL="0" lvl="0" indent="0" algn="ctr">
              <a:lnSpc>
                <a:spcPts val="17632"/>
              </a:lnSpc>
              <a:spcBef>
                <a:spcPct val="0"/>
              </a:spcBef>
            </a:pPr>
            <a:r>
              <a:rPr lang="en-US" sz="12777" spc="1252">
                <a:solidFill>
                  <a:srgbClr val="FDFBFB"/>
                </a:solidFill>
                <a:latin typeface="League Spartan"/>
              </a:rPr>
              <a:t>CLEANING</a:t>
            </a:r>
          </a:p>
        </p:txBody>
      </p:sp>
      <p:sp>
        <p:nvSpPr>
          <p:cNvPr id="9" name="TextBox 9"/>
          <p:cNvSpPr txBox="1"/>
          <p:nvPr/>
        </p:nvSpPr>
        <p:spPr>
          <a:xfrm>
            <a:off x="3059322" y="3246159"/>
            <a:ext cx="11906252" cy="1367847"/>
          </a:xfrm>
          <a:prstGeom prst="rect">
            <a:avLst/>
          </a:prstGeom>
        </p:spPr>
        <p:txBody>
          <a:bodyPr lIns="0" tIns="0" rIns="0" bIns="0" rtlCol="0" anchor="t">
            <a:spAutoFit/>
          </a:bodyPr>
          <a:lstStyle/>
          <a:p>
            <a:pPr algn="ctr">
              <a:lnSpc>
                <a:spcPts val="11280"/>
              </a:lnSpc>
            </a:pPr>
            <a:r>
              <a:rPr lang="en-US" sz="8173" spc="2002">
                <a:solidFill>
                  <a:srgbClr val="AD9E64"/>
                </a:solidFill>
                <a:latin typeface="DM Sans"/>
              </a:rPr>
              <a:t>DATA</a:t>
            </a:r>
          </a:p>
        </p:txBody>
      </p:sp>
      <p:sp>
        <p:nvSpPr>
          <p:cNvPr id="10" name="Freeform 10"/>
          <p:cNvSpPr/>
          <p:nvPr/>
        </p:nvSpPr>
        <p:spPr>
          <a:xfrm>
            <a:off x="14454076" y="-3121190"/>
            <a:ext cx="7084041" cy="6048000"/>
          </a:xfrm>
          <a:custGeom>
            <a:avLst/>
            <a:gdLst/>
            <a:ahLst/>
            <a:cxnLst/>
            <a:rect l="l" t="t" r="r" b="b"/>
            <a:pathLst>
              <a:path w="7084041" h="6048000">
                <a:moveTo>
                  <a:pt x="0" y="0"/>
                </a:moveTo>
                <a:lnTo>
                  <a:pt x="7084041" y="0"/>
                </a:lnTo>
                <a:lnTo>
                  <a:pt x="7084041" y="6048000"/>
                </a:lnTo>
                <a:lnTo>
                  <a:pt x="0" y="6048000"/>
                </a:lnTo>
                <a:lnTo>
                  <a:pt x="0" y="0"/>
                </a:lnTo>
                <a:close/>
              </a:path>
            </a:pathLst>
          </a:custGeom>
          <a:blipFill>
            <a:blip r:embed="rId4"/>
            <a:stretch>
              <a:fillRect/>
            </a:stretch>
          </a:blipFill>
        </p:spPr>
      </p:sp>
      <p:sp>
        <p:nvSpPr>
          <p:cNvPr id="11" name="Freeform 11"/>
          <p:cNvSpPr/>
          <p:nvPr/>
        </p:nvSpPr>
        <p:spPr>
          <a:xfrm>
            <a:off x="16515374" y="0"/>
            <a:ext cx="1772626" cy="1772626"/>
          </a:xfrm>
          <a:custGeom>
            <a:avLst/>
            <a:gdLst/>
            <a:ahLst/>
            <a:cxnLst/>
            <a:rect l="l" t="t" r="r" b="b"/>
            <a:pathLst>
              <a:path w="1772626" h="1772626">
                <a:moveTo>
                  <a:pt x="0" y="0"/>
                </a:moveTo>
                <a:lnTo>
                  <a:pt x="1772626" y="0"/>
                </a:lnTo>
                <a:lnTo>
                  <a:pt x="1772626" y="1772626"/>
                </a:lnTo>
                <a:lnTo>
                  <a:pt x="0" y="1772626"/>
                </a:lnTo>
                <a:lnTo>
                  <a:pt x="0" y="0"/>
                </a:lnTo>
                <a:close/>
              </a:path>
            </a:pathLst>
          </a:custGeom>
          <a:blipFill>
            <a:blip r:embed="rId5"/>
            <a:stretch>
              <a:fillRect/>
            </a:stretch>
          </a:blipFill>
        </p:spPr>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a:off x="-4807770" y="5981902"/>
            <a:ext cx="11672940" cy="9965773"/>
          </a:xfrm>
          <a:custGeom>
            <a:avLst/>
            <a:gdLst/>
            <a:ahLst/>
            <a:cxnLst/>
            <a:rect l="l" t="t" r="r" b="b"/>
            <a:pathLst>
              <a:path w="11672940" h="9965773">
                <a:moveTo>
                  <a:pt x="0" y="0"/>
                </a:moveTo>
                <a:lnTo>
                  <a:pt x="11672940" y="0"/>
                </a:lnTo>
                <a:lnTo>
                  <a:pt x="11672940" y="9965772"/>
                </a:lnTo>
                <a:lnTo>
                  <a:pt x="0" y="9965772"/>
                </a:lnTo>
                <a:lnTo>
                  <a:pt x="0" y="0"/>
                </a:lnTo>
                <a:close/>
              </a:path>
            </a:pathLst>
          </a:custGeom>
          <a:blipFill>
            <a:blip r:embed="rId2"/>
            <a:stretch>
              <a:fillRect/>
            </a:stretch>
          </a:blipFill>
        </p:spPr>
      </p:sp>
      <p:sp>
        <p:nvSpPr>
          <p:cNvPr id="3" name="Freeform 3"/>
          <p:cNvSpPr/>
          <p:nvPr/>
        </p:nvSpPr>
        <p:spPr>
          <a:xfrm>
            <a:off x="4615324" y="-3592186"/>
            <a:ext cx="11672940" cy="9965773"/>
          </a:xfrm>
          <a:custGeom>
            <a:avLst/>
            <a:gdLst/>
            <a:ahLst/>
            <a:cxnLst/>
            <a:rect l="l" t="t" r="r" b="b"/>
            <a:pathLst>
              <a:path w="11672940" h="9965773">
                <a:moveTo>
                  <a:pt x="0" y="0"/>
                </a:moveTo>
                <a:lnTo>
                  <a:pt x="11672940" y="0"/>
                </a:lnTo>
                <a:lnTo>
                  <a:pt x="11672940" y="9965773"/>
                </a:lnTo>
                <a:lnTo>
                  <a:pt x="0" y="9965773"/>
                </a:lnTo>
                <a:lnTo>
                  <a:pt x="0" y="0"/>
                </a:lnTo>
                <a:close/>
              </a:path>
            </a:pathLst>
          </a:custGeom>
          <a:blipFill>
            <a:blip r:embed="rId2"/>
            <a:stretch>
              <a:fillRect/>
            </a:stretch>
          </a:blipFill>
        </p:spPr>
      </p:sp>
      <p:sp>
        <p:nvSpPr>
          <p:cNvPr id="4" name="Freeform 4"/>
          <p:cNvSpPr/>
          <p:nvPr/>
        </p:nvSpPr>
        <p:spPr>
          <a:xfrm>
            <a:off x="0" y="8074362"/>
            <a:ext cx="2212638" cy="2212638"/>
          </a:xfrm>
          <a:custGeom>
            <a:avLst/>
            <a:gdLst/>
            <a:ahLst/>
            <a:cxnLst/>
            <a:rect l="l" t="t" r="r" b="b"/>
            <a:pathLst>
              <a:path w="2212638" h="2212638">
                <a:moveTo>
                  <a:pt x="0" y="0"/>
                </a:moveTo>
                <a:lnTo>
                  <a:pt x="2212638" y="0"/>
                </a:lnTo>
                <a:lnTo>
                  <a:pt x="2212638" y="2212638"/>
                </a:lnTo>
                <a:lnTo>
                  <a:pt x="0" y="2212638"/>
                </a:lnTo>
                <a:lnTo>
                  <a:pt x="0" y="0"/>
                </a:lnTo>
                <a:close/>
              </a:path>
            </a:pathLst>
          </a:custGeom>
          <a:blipFill>
            <a:blip r:embed="rId3"/>
            <a:stretch>
              <a:fillRect/>
            </a:stretch>
          </a:blipFill>
        </p:spPr>
      </p:sp>
      <p:sp>
        <p:nvSpPr>
          <p:cNvPr id="5" name="Freeform 5"/>
          <p:cNvSpPr/>
          <p:nvPr/>
        </p:nvSpPr>
        <p:spPr>
          <a:xfrm>
            <a:off x="8200656" y="1678965"/>
            <a:ext cx="10087344" cy="7716818"/>
          </a:xfrm>
          <a:custGeom>
            <a:avLst/>
            <a:gdLst/>
            <a:ahLst/>
            <a:cxnLst/>
            <a:rect l="l" t="t" r="r" b="b"/>
            <a:pathLst>
              <a:path w="10087344" h="7716818">
                <a:moveTo>
                  <a:pt x="0" y="0"/>
                </a:moveTo>
                <a:lnTo>
                  <a:pt x="10087344" y="0"/>
                </a:lnTo>
                <a:lnTo>
                  <a:pt x="10087344" y="7716818"/>
                </a:lnTo>
                <a:lnTo>
                  <a:pt x="0" y="7716818"/>
                </a:lnTo>
                <a:lnTo>
                  <a:pt x="0" y="0"/>
                </a:lnTo>
                <a:close/>
              </a:path>
            </a:pathLst>
          </a:custGeom>
          <a:blipFill>
            <a:blip r:embed="rId4"/>
            <a:stretch>
              <a:fillRect/>
            </a:stretch>
          </a:blipFill>
        </p:spPr>
      </p:sp>
      <p:sp>
        <p:nvSpPr>
          <p:cNvPr id="6" name="TextBox 6"/>
          <p:cNvSpPr txBox="1"/>
          <p:nvPr/>
        </p:nvSpPr>
        <p:spPr>
          <a:xfrm>
            <a:off x="-138896" y="5953408"/>
            <a:ext cx="7004066" cy="420178"/>
          </a:xfrm>
          <a:prstGeom prst="rect">
            <a:avLst/>
          </a:prstGeom>
        </p:spPr>
        <p:txBody>
          <a:bodyPr lIns="0" tIns="0" rIns="0" bIns="0" rtlCol="0" anchor="t">
            <a:spAutoFit/>
          </a:bodyPr>
          <a:lstStyle/>
          <a:p>
            <a:pPr marL="0" lvl="0" indent="0" algn="ctr">
              <a:lnSpc>
                <a:spcPts val="3401"/>
              </a:lnSpc>
              <a:spcBef>
                <a:spcPct val="0"/>
              </a:spcBef>
            </a:pPr>
            <a:r>
              <a:rPr lang="en-US" sz="2464" spc="241">
                <a:solidFill>
                  <a:srgbClr val="07345A"/>
                </a:solidFill>
                <a:latin typeface="Montserrat Classic"/>
              </a:rPr>
              <a:t>QUESTIONS/CONCERNS/COMMENTS?</a:t>
            </a:r>
          </a:p>
        </p:txBody>
      </p:sp>
      <p:grpSp>
        <p:nvGrpSpPr>
          <p:cNvPr id="7" name="Group 7"/>
          <p:cNvGrpSpPr/>
          <p:nvPr/>
        </p:nvGrpSpPr>
        <p:grpSpPr>
          <a:xfrm>
            <a:off x="885825" y="2821948"/>
            <a:ext cx="9013475" cy="4643104"/>
            <a:chOff x="0" y="0"/>
            <a:chExt cx="1353106" cy="697024"/>
          </a:xfrm>
        </p:grpSpPr>
        <p:sp>
          <p:nvSpPr>
            <p:cNvPr id="8" name="Freeform 8"/>
            <p:cNvSpPr/>
            <p:nvPr/>
          </p:nvSpPr>
          <p:spPr>
            <a:xfrm>
              <a:off x="0" y="0"/>
              <a:ext cx="1353106" cy="697024"/>
            </a:xfrm>
            <a:custGeom>
              <a:avLst/>
              <a:gdLst/>
              <a:ahLst/>
              <a:cxnLst/>
              <a:rect l="l" t="t" r="r" b="b"/>
              <a:pathLst>
                <a:path w="1353106" h="697024">
                  <a:moveTo>
                    <a:pt x="0" y="0"/>
                  </a:moveTo>
                  <a:lnTo>
                    <a:pt x="1353106" y="0"/>
                  </a:lnTo>
                  <a:lnTo>
                    <a:pt x="1353106" y="697024"/>
                  </a:lnTo>
                  <a:lnTo>
                    <a:pt x="0" y="697024"/>
                  </a:lnTo>
                  <a:close/>
                </a:path>
              </a:pathLst>
            </a:custGeom>
            <a:solidFill>
              <a:srgbClr val="CFC6AC"/>
            </a:solidFill>
            <a:ln w="38100" cap="sq">
              <a:solidFill>
                <a:srgbClr val="FEFFFF"/>
              </a:solidFill>
              <a:prstDash val="solid"/>
              <a:miter/>
            </a:ln>
          </p:spPr>
        </p:sp>
        <p:sp>
          <p:nvSpPr>
            <p:cNvPr id="9" name="TextBox 9"/>
            <p:cNvSpPr txBox="1"/>
            <p:nvPr/>
          </p:nvSpPr>
          <p:spPr>
            <a:xfrm>
              <a:off x="0" y="-114300"/>
              <a:ext cx="1353106" cy="811324"/>
            </a:xfrm>
            <a:prstGeom prst="rect">
              <a:avLst/>
            </a:prstGeom>
          </p:spPr>
          <p:txBody>
            <a:bodyPr lIns="0" tIns="0" rIns="0" bIns="0" rtlCol="0" anchor="ctr"/>
            <a:lstStyle/>
            <a:p>
              <a:pPr marL="0" lvl="0" indent="0" algn="ctr">
                <a:lnSpc>
                  <a:spcPts val="8646"/>
                </a:lnSpc>
                <a:spcBef>
                  <a:spcPct val="0"/>
                </a:spcBef>
              </a:pPr>
              <a:endParaRPr/>
            </a:p>
          </p:txBody>
        </p:sp>
      </p:grpSp>
      <p:sp>
        <p:nvSpPr>
          <p:cNvPr id="10" name="TextBox 10"/>
          <p:cNvSpPr txBox="1"/>
          <p:nvPr/>
        </p:nvSpPr>
        <p:spPr>
          <a:xfrm>
            <a:off x="885825" y="3974735"/>
            <a:ext cx="9013475" cy="1751125"/>
          </a:xfrm>
          <a:prstGeom prst="rect">
            <a:avLst/>
          </a:prstGeom>
        </p:spPr>
        <p:txBody>
          <a:bodyPr lIns="0" tIns="0" rIns="0" bIns="0" rtlCol="0" anchor="t">
            <a:spAutoFit/>
          </a:bodyPr>
          <a:lstStyle/>
          <a:p>
            <a:pPr marL="0" lvl="0" indent="0" algn="ctr">
              <a:lnSpc>
                <a:spcPts val="6989"/>
              </a:lnSpc>
              <a:spcBef>
                <a:spcPct val="0"/>
              </a:spcBef>
            </a:pPr>
            <a:r>
              <a:rPr lang="en-US" sz="5064" spc="496">
                <a:solidFill>
                  <a:srgbClr val="07345A"/>
                </a:solidFill>
                <a:latin typeface="Montserrat Classic Bold"/>
              </a:rPr>
              <a:t>QUESTIONS/CONCERNS/COMMENTS?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0E0"/>
        </a:solidFill>
        <a:effectLst/>
      </p:bgPr>
    </p:bg>
    <p:spTree>
      <p:nvGrpSpPr>
        <p:cNvPr id="1" name=""/>
        <p:cNvGrpSpPr/>
        <p:nvPr/>
      </p:nvGrpSpPr>
      <p:grpSpPr>
        <a:xfrm>
          <a:off x="0" y="0"/>
          <a:ext cx="0" cy="0"/>
          <a:chOff x="0" y="0"/>
          <a:chExt cx="0" cy="0"/>
        </a:xfrm>
      </p:grpSpPr>
      <p:sp>
        <p:nvSpPr>
          <p:cNvPr id="2" name="Freeform 2"/>
          <p:cNvSpPr/>
          <p:nvPr/>
        </p:nvSpPr>
        <p:spPr>
          <a:xfrm>
            <a:off x="7028480" y="1623693"/>
            <a:ext cx="10230820" cy="8071798"/>
          </a:xfrm>
          <a:custGeom>
            <a:avLst/>
            <a:gdLst/>
            <a:ahLst/>
            <a:cxnLst/>
            <a:rect l="l" t="t" r="r" b="b"/>
            <a:pathLst>
              <a:path w="10230820" h="8071798">
                <a:moveTo>
                  <a:pt x="0" y="0"/>
                </a:moveTo>
                <a:lnTo>
                  <a:pt x="10230820" y="0"/>
                </a:lnTo>
                <a:lnTo>
                  <a:pt x="10230820" y="8071798"/>
                </a:lnTo>
                <a:lnTo>
                  <a:pt x="0" y="8071798"/>
                </a:lnTo>
                <a:lnTo>
                  <a:pt x="0" y="0"/>
                </a:lnTo>
                <a:close/>
              </a:path>
            </a:pathLst>
          </a:custGeom>
          <a:blipFill>
            <a:blip r:embed="rId2"/>
            <a:stretch>
              <a:fillRect/>
            </a:stretch>
          </a:blipFill>
        </p:spPr>
      </p:sp>
      <p:sp>
        <p:nvSpPr>
          <p:cNvPr id="3" name="Freeform 3"/>
          <p:cNvSpPr/>
          <p:nvPr/>
        </p:nvSpPr>
        <p:spPr>
          <a:xfrm>
            <a:off x="1786734" y="2060883"/>
            <a:ext cx="4056971" cy="7197417"/>
          </a:xfrm>
          <a:custGeom>
            <a:avLst/>
            <a:gdLst/>
            <a:ahLst/>
            <a:cxnLst/>
            <a:rect l="l" t="t" r="r" b="b"/>
            <a:pathLst>
              <a:path w="4056971" h="7197417">
                <a:moveTo>
                  <a:pt x="0" y="0"/>
                </a:moveTo>
                <a:lnTo>
                  <a:pt x="4056971" y="0"/>
                </a:lnTo>
                <a:lnTo>
                  <a:pt x="4056971" y="7197417"/>
                </a:lnTo>
                <a:lnTo>
                  <a:pt x="0" y="7197417"/>
                </a:lnTo>
                <a:lnTo>
                  <a:pt x="0" y="0"/>
                </a:lnTo>
                <a:close/>
              </a:path>
            </a:pathLst>
          </a:custGeom>
          <a:blipFill>
            <a:blip r:embed="rId3"/>
            <a:stretch>
              <a:fillRect/>
            </a:stretch>
          </a:blipFill>
        </p:spPr>
      </p:sp>
      <p:sp>
        <p:nvSpPr>
          <p:cNvPr id="4" name="TextBox 4"/>
          <p:cNvSpPr txBox="1"/>
          <p:nvPr/>
        </p:nvSpPr>
        <p:spPr>
          <a:xfrm>
            <a:off x="7028480" y="482902"/>
            <a:ext cx="8830289" cy="732121"/>
          </a:xfrm>
          <a:prstGeom prst="rect">
            <a:avLst/>
          </a:prstGeom>
        </p:spPr>
        <p:txBody>
          <a:bodyPr lIns="0" tIns="0" rIns="0" bIns="0" rtlCol="0" anchor="t">
            <a:spAutoFit/>
          </a:bodyPr>
          <a:lstStyle/>
          <a:p>
            <a:pPr algn="ctr">
              <a:lnSpc>
                <a:spcPts val="5983"/>
              </a:lnSpc>
              <a:spcBef>
                <a:spcPct val="0"/>
              </a:spcBef>
            </a:pPr>
            <a:r>
              <a:rPr lang="en-US" sz="4602">
                <a:solidFill>
                  <a:srgbClr val="040506"/>
                </a:solidFill>
                <a:latin typeface="Open Sauce Bold"/>
              </a:rPr>
              <a:t>Data Cleaning</a:t>
            </a:r>
          </a:p>
        </p:txBody>
      </p:sp>
      <p:sp>
        <p:nvSpPr>
          <p:cNvPr id="5" name="Freeform 5"/>
          <p:cNvSpPr/>
          <p:nvPr/>
        </p:nvSpPr>
        <p:spPr>
          <a:xfrm>
            <a:off x="0" y="32264"/>
            <a:ext cx="1512528" cy="1512528"/>
          </a:xfrm>
          <a:custGeom>
            <a:avLst/>
            <a:gdLst/>
            <a:ahLst/>
            <a:cxnLst/>
            <a:rect l="l" t="t" r="r" b="b"/>
            <a:pathLst>
              <a:path w="1512528" h="1512528">
                <a:moveTo>
                  <a:pt x="0" y="0"/>
                </a:moveTo>
                <a:lnTo>
                  <a:pt x="1512528" y="0"/>
                </a:lnTo>
                <a:lnTo>
                  <a:pt x="1512528" y="1512528"/>
                </a:lnTo>
                <a:lnTo>
                  <a:pt x="0" y="1512528"/>
                </a:lnTo>
                <a:lnTo>
                  <a:pt x="0" y="0"/>
                </a:lnTo>
                <a:close/>
              </a:path>
            </a:pathLst>
          </a:custGeom>
          <a:blipFill>
            <a:blip r:embed="rId4"/>
            <a:stretch>
              <a:fillRect/>
            </a:stretch>
          </a:blipFill>
        </p:spPr>
      </p:sp>
      <p:sp>
        <p:nvSpPr>
          <p:cNvPr id="6" name="TextBox 6"/>
          <p:cNvSpPr txBox="1"/>
          <p:nvPr/>
        </p:nvSpPr>
        <p:spPr>
          <a:xfrm>
            <a:off x="2763391" y="492427"/>
            <a:ext cx="2523188" cy="563626"/>
          </a:xfrm>
          <a:prstGeom prst="rect">
            <a:avLst/>
          </a:prstGeom>
        </p:spPr>
        <p:txBody>
          <a:bodyPr lIns="0" tIns="0" rIns="0" bIns="0" rtlCol="0" anchor="t">
            <a:spAutoFit/>
          </a:bodyPr>
          <a:lstStyle/>
          <a:p>
            <a:pPr algn="ctr">
              <a:lnSpc>
                <a:spcPts val="4571"/>
              </a:lnSpc>
              <a:spcBef>
                <a:spcPct val="0"/>
              </a:spcBef>
            </a:pPr>
            <a:r>
              <a:rPr lang="en-US" sz="3516">
                <a:solidFill>
                  <a:srgbClr val="1E1E1E"/>
                </a:solidFill>
                <a:latin typeface="Open Sauce Bold"/>
              </a:rPr>
              <a:t>Null Values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154584" y="0"/>
            <a:ext cx="11133416" cy="3429000"/>
            <a:chOff x="0" y="0"/>
            <a:chExt cx="2639032" cy="812800"/>
          </a:xfrm>
        </p:grpSpPr>
        <p:sp>
          <p:nvSpPr>
            <p:cNvPr id="3" name="Freeform 3"/>
            <p:cNvSpPr/>
            <p:nvPr/>
          </p:nvSpPr>
          <p:spPr>
            <a:xfrm>
              <a:off x="0" y="0"/>
              <a:ext cx="2639032" cy="812800"/>
            </a:xfrm>
            <a:custGeom>
              <a:avLst/>
              <a:gdLst/>
              <a:ahLst/>
              <a:cxnLst/>
              <a:rect l="l" t="t" r="r" b="b"/>
              <a:pathLst>
                <a:path w="2639032" h="812800">
                  <a:moveTo>
                    <a:pt x="0" y="0"/>
                  </a:moveTo>
                  <a:lnTo>
                    <a:pt x="2639032" y="0"/>
                  </a:lnTo>
                  <a:lnTo>
                    <a:pt x="2639032" y="812800"/>
                  </a:lnTo>
                  <a:lnTo>
                    <a:pt x="0" y="812800"/>
                  </a:lnTo>
                  <a:close/>
                </a:path>
              </a:pathLst>
            </a:custGeom>
            <a:solidFill>
              <a:srgbClr val="07345A"/>
            </a:solidFill>
          </p:spPr>
        </p:sp>
        <p:sp>
          <p:nvSpPr>
            <p:cNvPr id="4" name="TextBox 4"/>
            <p:cNvSpPr txBox="1"/>
            <p:nvPr/>
          </p:nvSpPr>
          <p:spPr>
            <a:xfrm>
              <a:off x="0" y="-38100"/>
              <a:ext cx="2639032"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8437354" y="3429000"/>
            <a:ext cx="9850646" cy="3429000"/>
            <a:chOff x="0" y="0"/>
            <a:chExt cx="2334968" cy="812800"/>
          </a:xfrm>
        </p:grpSpPr>
        <p:sp>
          <p:nvSpPr>
            <p:cNvPr id="6" name="Freeform 6"/>
            <p:cNvSpPr/>
            <p:nvPr/>
          </p:nvSpPr>
          <p:spPr>
            <a:xfrm>
              <a:off x="0" y="0"/>
              <a:ext cx="2334968" cy="812800"/>
            </a:xfrm>
            <a:custGeom>
              <a:avLst/>
              <a:gdLst/>
              <a:ahLst/>
              <a:cxnLst/>
              <a:rect l="l" t="t" r="r" b="b"/>
              <a:pathLst>
                <a:path w="2334968" h="812800">
                  <a:moveTo>
                    <a:pt x="0" y="0"/>
                  </a:moveTo>
                  <a:lnTo>
                    <a:pt x="2334968" y="0"/>
                  </a:lnTo>
                  <a:lnTo>
                    <a:pt x="2334968" y="812800"/>
                  </a:lnTo>
                  <a:lnTo>
                    <a:pt x="0" y="812800"/>
                  </a:lnTo>
                  <a:close/>
                </a:path>
              </a:pathLst>
            </a:custGeom>
            <a:solidFill>
              <a:srgbClr val="AD9E64"/>
            </a:solidFill>
          </p:spPr>
        </p:sp>
        <p:sp>
          <p:nvSpPr>
            <p:cNvPr id="7" name="TextBox 7"/>
            <p:cNvSpPr txBox="1"/>
            <p:nvPr/>
          </p:nvSpPr>
          <p:spPr>
            <a:xfrm>
              <a:off x="0" y="-38100"/>
              <a:ext cx="2334968"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9924636" y="6858000"/>
            <a:ext cx="8363364" cy="3429000"/>
            <a:chOff x="0" y="0"/>
            <a:chExt cx="1982427" cy="812800"/>
          </a:xfrm>
        </p:grpSpPr>
        <p:sp>
          <p:nvSpPr>
            <p:cNvPr id="9" name="Freeform 9"/>
            <p:cNvSpPr/>
            <p:nvPr/>
          </p:nvSpPr>
          <p:spPr>
            <a:xfrm>
              <a:off x="0" y="0"/>
              <a:ext cx="1982427" cy="812800"/>
            </a:xfrm>
            <a:custGeom>
              <a:avLst/>
              <a:gdLst/>
              <a:ahLst/>
              <a:cxnLst/>
              <a:rect l="l" t="t" r="r" b="b"/>
              <a:pathLst>
                <a:path w="1982427" h="812800">
                  <a:moveTo>
                    <a:pt x="0" y="0"/>
                  </a:moveTo>
                  <a:lnTo>
                    <a:pt x="1982427" y="0"/>
                  </a:lnTo>
                  <a:lnTo>
                    <a:pt x="1982427" y="812800"/>
                  </a:lnTo>
                  <a:lnTo>
                    <a:pt x="0" y="812800"/>
                  </a:lnTo>
                  <a:close/>
                </a:path>
              </a:pathLst>
            </a:custGeom>
            <a:solidFill>
              <a:srgbClr val="07345A"/>
            </a:solidFill>
          </p:spPr>
        </p:sp>
        <p:sp>
          <p:nvSpPr>
            <p:cNvPr id="10" name="TextBox 10"/>
            <p:cNvSpPr txBox="1"/>
            <p:nvPr/>
          </p:nvSpPr>
          <p:spPr>
            <a:xfrm>
              <a:off x="0" y="-38100"/>
              <a:ext cx="1982427" cy="8509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0377717" y="901381"/>
            <a:ext cx="5969920" cy="1369063"/>
          </a:xfrm>
          <a:prstGeom prst="rect">
            <a:avLst/>
          </a:prstGeom>
        </p:spPr>
        <p:txBody>
          <a:bodyPr lIns="0" tIns="0" rIns="0" bIns="0" rtlCol="0" anchor="t">
            <a:spAutoFit/>
          </a:bodyPr>
          <a:lstStyle/>
          <a:p>
            <a:pPr>
              <a:lnSpc>
                <a:spcPts val="10639"/>
              </a:lnSpc>
            </a:pPr>
            <a:r>
              <a:rPr lang="en-US" sz="7599">
                <a:solidFill>
                  <a:srgbClr val="FFFFFF"/>
                </a:solidFill>
                <a:latin typeface="Poppins Bold"/>
              </a:rPr>
              <a:t>Gender</a:t>
            </a:r>
          </a:p>
        </p:txBody>
      </p:sp>
      <p:sp>
        <p:nvSpPr>
          <p:cNvPr id="12" name="TextBox 12"/>
          <p:cNvSpPr txBox="1"/>
          <p:nvPr/>
        </p:nvSpPr>
        <p:spPr>
          <a:xfrm>
            <a:off x="10965583" y="4566285"/>
            <a:ext cx="5969920" cy="1369061"/>
          </a:xfrm>
          <a:prstGeom prst="rect">
            <a:avLst/>
          </a:prstGeom>
        </p:spPr>
        <p:txBody>
          <a:bodyPr lIns="0" tIns="0" rIns="0" bIns="0" rtlCol="0" anchor="t">
            <a:spAutoFit/>
          </a:bodyPr>
          <a:lstStyle/>
          <a:p>
            <a:pPr>
              <a:lnSpc>
                <a:spcPts val="10639"/>
              </a:lnSpc>
            </a:pPr>
            <a:r>
              <a:rPr lang="en-US" sz="7599">
                <a:solidFill>
                  <a:srgbClr val="FFFFFF"/>
                </a:solidFill>
                <a:latin typeface="Poppins Bold"/>
              </a:rPr>
              <a:t>Category</a:t>
            </a:r>
          </a:p>
        </p:txBody>
      </p:sp>
      <p:sp>
        <p:nvSpPr>
          <p:cNvPr id="13" name="TextBox 13"/>
          <p:cNvSpPr txBox="1"/>
          <p:nvPr/>
        </p:nvSpPr>
        <p:spPr>
          <a:xfrm>
            <a:off x="11121358" y="8002905"/>
            <a:ext cx="5969920" cy="1369061"/>
          </a:xfrm>
          <a:prstGeom prst="rect">
            <a:avLst/>
          </a:prstGeom>
        </p:spPr>
        <p:txBody>
          <a:bodyPr lIns="0" tIns="0" rIns="0" bIns="0" rtlCol="0" anchor="t">
            <a:spAutoFit/>
          </a:bodyPr>
          <a:lstStyle/>
          <a:p>
            <a:pPr>
              <a:lnSpc>
                <a:spcPts val="10639"/>
              </a:lnSpc>
            </a:pPr>
            <a:r>
              <a:rPr lang="en-US" sz="7599">
                <a:solidFill>
                  <a:srgbClr val="FFFFFF"/>
                </a:solidFill>
                <a:latin typeface="Poppins Bold"/>
              </a:rPr>
              <a:t>Location</a:t>
            </a:r>
          </a:p>
        </p:txBody>
      </p:sp>
      <p:sp>
        <p:nvSpPr>
          <p:cNvPr id="14" name="TextBox 14"/>
          <p:cNvSpPr txBox="1"/>
          <p:nvPr/>
        </p:nvSpPr>
        <p:spPr>
          <a:xfrm>
            <a:off x="221796" y="-171450"/>
            <a:ext cx="5705343" cy="2228850"/>
          </a:xfrm>
          <a:prstGeom prst="rect">
            <a:avLst/>
          </a:prstGeom>
        </p:spPr>
        <p:txBody>
          <a:bodyPr lIns="0" tIns="0" rIns="0" bIns="0" rtlCol="0" anchor="t">
            <a:spAutoFit/>
          </a:bodyPr>
          <a:lstStyle/>
          <a:p>
            <a:pPr>
              <a:lnSpc>
                <a:spcPts val="8519"/>
              </a:lnSpc>
            </a:pPr>
            <a:r>
              <a:rPr lang="en-US" sz="7099">
                <a:solidFill>
                  <a:srgbClr val="07345A"/>
                </a:solidFill>
                <a:latin typeface="Poppins Bold"/>
              </a:rPr>
              <a:t>Considered Variables</a:t>
            </a:r>
          </a:p>
        </p:txBody>
      </p:sp>
      <p:sp>
        <p:nvSpPr>
          <p:cNvPr id="15" name="Freeform 15"/>
          <p:cNvSpPr/>
          <p:nvPr/>
        </p:nvSpPr>
        <p:spPr>
          <a:xfrm>
            <a:off x="221796" y="2057400"/>
            <a:ext cx="5491527" cy="8229600"/>
          </a:xfrm>
          <a:custGeom>
            <a:avLst/>
            <a:gdLst/>
            <a:ahLst/>
            <a:cxnLst/>
            <a:rect l="l" t="t" r="r" b="b"/>
            <a:pathLst>
              <a:path w="5491527" h="8229600">
                <a:moveTo>
                  <a:pt x="0" y="0"/>
                </a:moveTo>
                <a:lnTo>
                  <a:pt x="5491528" y="0"/>
                </a:lnTo>
                <a:lnTo>
                  <a:pt x="5491528" y="8229600"/>
                </a:lnTo>
                <a:lnTo>
                  <a:pt x="0" y="8229600"/>
                </a:lnTo>
                <a:lnTo>
                  <a:pt x="0" y="0"/>
                </a:lnTo>
                <a:close/>
              </a:path>
            </a:pathLst>
          </a:custGeom>
          <a:blipFill>
            <a:blip r:embed="rId2"/>
            <a:stretch>
              <a:fillRect/>
            </a:stretch>
          </a:blipFill>
        </p:spPr>
      </p:sp>
      <p:sp>
        <p:nvSpPr>
          <p:cNvPr id="16" name="Freeform 16"/>
          <p:cNvSpPr/>
          <p:nvPr/>
        </p:nvSpPr>
        <p:spPr>
          <a:xfrm>
            <a:off x="6532474" y="9258300"/>
            <a:ext cx="1086826" cy="1086826"/>
          </a:xfrm>
          <a:custGeom>
            <a:avLst/>
            <a:gdLst/>
            <a:ahLst/>
            <a:cxnLst/>
            <a:rect l="l" t="t" r="r" b="b"/>
            <a:pathLst>
              <a:path w="1086826" h="1086826">
                <a:moveTo>
                  <a:pt x="0" y="0"/>
                </a:moveTo>
                <a:lnTo>
                  <a:pt x="1086826" y="0"/>
                </a:lnTo>
                <a:lnTo>
                  <a:pt x="1086826" y="1086826"/>
                </a:lnTo>
                <a:lnTo>
                  <a:pt x="0" y="1086826"/>
                </a:lnTo>
                <a:lnTo>
                  <a:pt x="0" y="0"/>
                </a:lnTo>
                <a:close/>
              </a:path>
            </a:pathLst>
          </a:custGeom>
          <a:blipFill>
            <a:blip r:embed="rId3"/>
            <a:stretch>
              <a:fillRect/>
            </a:stretch>
          </a:blipFill>
        </p:spPr>
      </p:sp>
      <p:sp>
        <p:nvSpPr>
          <p:cNvPr id="17" name="Freeform 17"/>
          <p:cNvSpPr/>
          <p:nvPr/>
        </p:nvSpPr>
        <p:spPr>
          <a:xfrm>
            <a:off x="14651839" y="1206201"/>
            <a:ext cx="1223121" cy="978497"/>
          </a:xfrm>
          <a:custGeom>
            <a:avLst/>
            <a:gdLst/>
            <a:ahLst/>
            <a:cxnLst/>
            <a:rect l="l" t="t" r="r" b="b"/>
            <a:pathLst>
              <a:path w="1223121" h="978497">
                <a:moveTo>
                  <a:pt x="0" y="0"/>
                </a:moveTo>
                <a:lnTo>
                  <a:pt x="1223121" y="0"/>
                </a:lnTo>
                <a:lnTo>
                  <a:pt x="1223121" y="978498"/>
                </a:lnTo>
                <a:lnTo>
                  <a:pt x="0" y="97849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Freeform 18"/>
          <p:cNvSpPr/>
          <p:nvPr/>
        </p:nvSpPr>
        <p:spPr>
          <a:xfrm>
            <a:off x="9349476" y="4954865"/>
            <a:ext cx="1150320" cy="810975"/>
          </a:xfrm>
          <a:custGeom>
            <a:avLst/>
            <a:gdLst/>
            <a:ahLst/>
            <a:cxnLst/>
            <a:rect l="l" t="t" r="r" b="b"/>
            <a:pathLst>
              <a:path w="1150320" h="810975">
                <a:moveTo>
                  <a:pt x="0" y="0"/>
                </a:moveTo>
                <a:lnTo>
                  <a:pt x="1150320" y="0"/>
                </a:lnTo>
                <a:lnTo>
                  <a:pt x="1150320" y="810976"/>
                </a:lnTo>
                <a:lnTo>
                  <a:pt x="0" y="8109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9" name="Freeform 19"/>
          <p:cNvSpPr/>
          <p:nvPr/>
        </p:nvSpPr>
        <p:spPr>
          <a:xfrm>
            <a:off x="15686751" y="8210550"/>
            <a:ext cx="660886" cy="1020673"/>
          </a:xfrm>
          <a:custGeom>
            <a:avLst/>
            <a:gdLst/>
            <a:ahLst/>
            <a:cxnLst/>
            <a:rect l="l" t="t" r="r" b="b"/>
            <a:pathLst>
              <a:path w="660886" h="1020673">
                <a:moveTo>
                  <a:pt x="0" y="0"/>
                </a:moveTo>
                <a:lnTo>
                  <a:pt x="660886" y="0"/>
                </a:lnTo>
                <a:lnTo>
                  <a:pt x="660886" y="1020673"/>
                </a:lnTo>
                <a:lnTo>
                  <a:pt x="0" y="102067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7345A"/>
        </a:solidFill>
        <a:effectLst/>
      </p:bgPr>
    </p:bg>
    <p:spTree>
      <p:nvGrpSpPr>
        <p:cNvPr id="1" name=""/>
        <p:cNvGrpSpPr/>
        <p:nvPr/>
      </p:nvGrpSpPr>
      <p:grpSpPr>
        <a:xfrm>
          <a:off x="0" y="0"/>
          <a:ext cx="0" cy="0"/>
          <a:chOff x="0" y="0"/>
          <a:chExt cx="0" cy="0"/>
        </a:xfrm>
      </p:grpSpPr>
      <p:sp>
        <p:nvSpPr>
          <p:cNvPr id="2" name="Freeform 2"/>
          <p:cNvSpPr/>
          <p:nvPr/>
        </p:nvSpPr>
        <p:spPr>
          <a:xfrm rot="-7648029">
            <a:off x="14465523" y="8431707"/>
            <a:ext cx="7061148" cy="5751626"/>
          </a:xfrm>
          <a:custGeom>
            <a:avLst/>
            <a:gdLst/>
            <a:ahLst/>
            <a:cxnLst/>
            <a:rect l="l" t="t" r="r" b="b"/>
            <a:pathLst>
              <a:path w="7061148" h="5751626">
                <a:moveTo>
                  <a:pt x="0" y="0"/>
                </a:moveTo>
                <a:lnTo>
                  <a:pt x="7061148" y="0"/>
                </a:lnTo>
                <a:lnTo>
                  <a:pt x="7061148" y="5751626"/>
                </a:lnTo>
                <a:lnTo>
                  <a:pt x="0" y="57516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513884" y="-1935335"/>
            <a:ext cx="7987150" cy="6505897"/>
          </a:xfrm>
          <a:custGeom>
            <a:avLst/>
            <a:gdLst/>
            <a:ahLst/>
            <a:cxnLst/>
            <a:rect l="l" t="t" r="r" b="b"/>
            <a:pathLst>
              <a:path w="7987150" h="6505897">
                <a:moveTo>
                  <a:pt x="0" y="0"/>
                </a:moveTo>
                <a:lnTo>
                  <a:pt x="7987150" y="0"/>
                </a:lnTo>
                <a:lnTo>
                  <a:pt x="7987150" y="6505897"/>
                </a:lnTo>
                <a:lnTo>
                  <a:pt x="0" y="6505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4508595" y="4765047"/>
            <a:ext cx="15961692" cy="13627295"/>
          </a:xfrm>
          <a:custGeom>
            <a:avLst/>
            <a:gdLst/>
            <a:ahLst/>
            <a:cxnLst/>
            <a:rect l="l" t="t" r="r" b="b"/>
            <a:pathLst>
              <a:path w="15961692" h="13627295">
                <a:moveTo>
                  <a:pt x="0" y="0"/>
                </a:moveTo>
                <a:lnTo>
                  <a:pt x="15961692" y="0"/>
                </a:lnTo>
                <a:lnTo>
                  <a:pt x="15961692" y="13627295"/>
                </a:lnTo>
                <a:lnTo>
                  <a:pt x="0" y="13627295"/>
                </a:lnTo>
                <a:lnTo>
                  <a:pt x="0" y="0"/>
                </a:lnTo>
                <a:close/>
              </a:path>
            </a:pathLst>
          </a:custGeom>
          <a:blipFill>
            <a:blip r:embed="rId4"/>
            <a:stretch>
              <a:fillRect/>
            </a:stretch>
          </a:blipFill>
        </p:spPr>
      </p:sp>
      <p:grpSp>
        <p:nvGrpSpPr>
          <p:cNvPr id="5" name="Group 5"/>
          <p:cNvGrpSpPr/>
          <p:nvPr/>
        </p:nvGrpSpPr>
        <p:grpSpPr>
          <a:xfrm>
            <a:off x="2473266" y="1872927"/>
            <a:ext cx="13785524" cy="6541146"/>
            <a:chOff x="0" y="0"/>
            <a:chExt cx="2069487" cy="981959"/>
          </a:xfrm>
        </p:grpSpPr>
        <p:sp>
          <p:nvSpPr>
            <p:cNvPr id="6" name="Freeform 6"/>
            <p:cNvSpPr/>
            <p:nvPr/>
          </p:nvSpPr>
          <p:spPr>
            <a:xfrm>
              <a:off x="0" y="0"/>
              <a:ext cx="2069487" cy="981959"/>
            </a:xfrm>
            <a:custGeom>
              <a:avLst/>
              <a:gdLst/>
              <a:ahLst/>
              <a:cxnLst/>
              <a:rect l="l" t="t" r="r" b="b"/>
              <a:pathLst>
                <a:path w="2069487" h="981959">
                  <a:moveTo>
                    <a:pt x="0" y="0"/>
                  </a:moveTo>
                  <a:lnTo>
                    <a:pt x="2069487" y="0"/>
                  </a:lnTo>
                  <a:lnTo>
                    <a:pt x="2069487" y="981959"/>
                  </a:lnTo>
                  <a:lnTo>
                    <a:pt x="0" y="981959"/>
                  </a:lnTo>
                  <a:close/>
                </a:path>
              </a:pathLst>
            </a:custGeom>
            <a:solidFill>
              <a:srgbClr val="000000">
                <a:alpha val="0"/>
              </a:srgbClr>
            </a:solidFill>
            <a:ln w="38100" cap="sq">
              <a:solidFill>
                <a:srgbClr val="FEFFFF"/>
              </a:solidFill>
              <a:prstDash val="solid"/>
              <a:miter/>
            </a:ln>
          </p:spPr>
        </p:sp>
        <p:sp>
          <p:nvSpPr>
            <p:cNvPr id="7" name="TextBox 7"/>
            <p:cNvSpPr txBox="1"/>
            <p:nvPr/>
          </p:nvSpPr>
          <p:spPr>
            <a:xfrm>
              <a:off x="0" y="-19050"/>
              <a:ext cx="2069487" cy="1001009"/>
            </a:xfrm>
            <a:prstGeom prst="rect">
              <a:avLst/>
            </a:prstGeom>
          </p:spPr>
          <p:txBody>
            <a:bodyPr lIns="50800" tIns="50800" rIns="50800" bIns="50800" rtlCol="0" anchor="ctr"/>
            <a:lstStyle/>
            <a:p>
              <a:pPr algn="ctr">
                <a:lnSpc>
                  <a:spcPts val="2859"/>
                </a:lnSpc>
              </a:pPr>
              <a:endParaRPr/>
            </a:p>
          </p:txBody>
        </p:sp>
      </p:grpSp>
      <p:sp>
        <p:nvSpPr>
          <p:cNvPr id="8" name="TextBox 8"/>
          <p:cNvSpPr txBox="1"/>
          <p:nvPr/>
        </p:nvSpPr>
        <p:spPr>
          <a:xfrm>
            <a:off x="3059322" y="4000817"/>
            <a:ext cx="11906252" cy="4413256"/>
          </a:xfrm>
          <a:prstGeom prst="rect">
            <a:avLst/>
          </a:prstGeom>
        </p:spPr>
        <p:txBody>
          <a:bodyPr lIns="0" tIns="0" rIns="0" bIns="0" rtlCol="0" anchor="t">
            <a:spAutoFit/>
          </a:bodyPr>
          <a:lstStyle/>
          <a:p>
            <a:pPr marL="0" lvl="0" indent="0" algn="ctr">
              <a:lnSpc>
                <a:spcPts val="17632"/>
              </a:lnSpc>
              <a:spcBef>
                <a:spcPct val="0"/>
              </a:spcBef>
            </a:pPr>
            <a:r>
              <a:rPr lang="en-US" sz="12777" spc="1252">
                <a:solidFill>
                  <a:srgbClr val="AD9E64"/>
                </a:solidFill>
                <a:latin typeface="League Spartan"/>
              </a:rPr>
              <a:t>DATA ANALYSIS</a:t>
            </a:r>
          </a:p>
        </p:txBody>
      </p:sp>
      <p:sp>
        <p:nvSpPr>
          <p:cNvPr id="9" name="TextBox 9"/>
          <p:cNvSpPr txBox="1"/>
          <p:nvPr/>
        </p:nvSpPr>
        <p:spPr>
          <a:xfrm>
            <a:off x="3059322" y="2613427"/>
            <a:ext cx="11906252" cy="1367847"/>
          </a:xfrm>
          <a:prstGeom prst="rect">
            <a:avLst/>
          </a:prstGeom>
        </p:spPr>
        <p:txBody>
          <a:bodyPr lIns="0" tIns="0" rIns="0" bIns="0" rtlCol="0" anchor="t">
            <a:spAutoFit/>
          </a:bodyPr>
          <a:lstStyle/>
          <a:p>
            <a:pPr algn="ctr">
              <a:lnSpc>
                <a:spcPts val="11280"/>
              </a:lnSpc>
            </a:pPr>
            <a:r>
              <a:rPr lang="en-US" sz="8173" spc="2002">
                <a:solidFill>
                  <a:srgbClr val="FEFEFE"/>
                </a:solidFill>
                <a:latin typeface="DM Sans"/>
              </a:rPr>
              <a:t>EXPLORATORY</a:t>
            </a:r>
          </a:p>
        </p:txBody>
      </p:sp>
      <p:sp>
        <p:nvSpPr>
          <p:cNvPr id="10" name="Freeform 10"/>
          <p:cNvSpPr/>
          <p:nvPr/>
        </p:nvSpPr>
        <p:spPr>
          <a:xfrm>
            <a:off x="14454076" y="-3121190"/>
            <a:ext cx="7084041" cy="6048000"/>
          </a:xfrm>
          <a:custGeom>
            <a:avLst/>
            <a:gdLst/>
            <a:ahLst/>
            <a:cxnLst/>
            <a:rect l="l" t="t" r="r" b="b"/>
            <a:pathLst>
              <a:path w="7084041" h="6048000">
                <a:moveTo>
                  <a:pt x="0" y="0"/>
                </a:moveTo>
                <a:lnTo>
                  <a:pt x="7084041" y="0"/>
                </a:lnTo>
                <a:lnTo>
                  <a:pt x="7084041" y="6048000"/>
                </a:lnTo>
                <a:lnTo>
                  <a:pt x="0" y="6048000"/>
                </a:lnTo>
                <a:lnTo>
                  <a:pt x="0" y="0"/>
                </a:lnTo>
                <a:close/>
              </a:path>
            </a:pathLst>
          </a:custGeom>
          <a:blipFill>
            <a:blip r:embed="rId4"/>
            <a:stretch>
              <a:fillRect/>
            </a:stretch>
          </a:blipFill>
        </p:spPr>
      </p:sp>
      <p:sp>
        <p:nvSpPr>
          <p:cNvPr id="11" name="Freeform 11"/>
          <p:cNvSpPr/>
          <p:nvPr/>
        </p:nvSpPr>
        <p:spPr>
          <a:xfrm>
            <a:off x="16515374" y="0"/>
            <a:ext cx="1772626" cy="1772626"/>
          </a:xfrm>
          <a:custGeom>
            <a:avLst/>
            <a:gdLst/>
            <a:ahLst/>
            <a:cxnLst/>
            <a:rect l="l" t="t" r="r" b="b"/>
            <a:pathLst>
              <a:path w="1772626" h="1772626">
                <a:moveTo>
                  <a:pt x="0" y="0"/>
                </a:moveTo>
                <a:lnTo>
                  <a:pt x="1772626" y="0"/>
                </a:lnTo>
                <a:lnTo>
                  <a:pt x="1772626" y="1772626"/>
                </a:lnTo>
                <a:lnTo>
                  <a:pt x="0" y="1772626"/>
                </a:lnTo>
                <a:lnTo>
                  <a:pt x="0" y="0"/>
                </a:lnTo>
                <a:close/>
              </a:path>
            </a:pathLst>
          </a:custGeom>
          <a:blipFill>
            <a:blip r:embed="rId5"/>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1028700" y="2440641"/>
            <a:ext cx="8188548" cy="2828682"/>
          </a:xfrm>
          <a:custGeom>
            <a:avLst/>
            <a:gdLst/>
            <a:ahLst/>
            <a:cxnLst/>
            <a:rect l="l" t="t" r="r" b="b"/>
            <a:pathLst>
              <a:path w="8188548" h="2828682">
                <a:moveTo>
                  <a:pt x="0" y="0"/>
                </a:moveTo>
                <a:lnTo>
                  <a:pt x="8188548" y="0"/>
                </a:lnTo>
                <a:lnTo>
                  <a:pt x="8188548" y="2828682"/>
                </a:lnTo>
                <a:lnTo>
                  <a:pt x="0" y="2828682"/>
                </a:lnTo>
                <a:lnTo>
                  <a:pt x="0" y="0"/>
                </a:lnTo>
                <a:close/>
              </a:path>
            </a:pathLst>
          </a:custGeom>
          <a:blipFill>
            <a:blip r:embed="rId2"/>
            <a:stretch>
              <a:fillRect/>
            </a:stretch>
          </a:blipFill>
        </p:spPr>
      </p:sp>
      <p:sp>
        <p:nvSpPr>
          <p:cNvPr id="3" name="Freeform 3"/>
          <p:cNvSpPr/>
          <p:nvPr/>
        </p:nvSpPr>
        <p:spPr>
          <a:xfrm>
            <a:off x="1028700" y="5717273"/>
            <a:ext cx="8115300" cy="3095011"/>
          </a:xfrm>
          <a:custGeom>
            <a:avLst/>
            <a:gdLst/>
            <a:ahLst/>
            <a:cxnLst/>
            <a:rect l="l" t="t" r="r" b="b"/>
            <a:pathLst>
              <a:path w="8115300" h="3095011">
                <a:moveTo>
                  <a:pt x="0" y="0"/>
                </a:moveTo>
                <a:lnTo>
                  <a:pt x="8115300" y="0"/>
                </a:lnTo>
                <a:lnTo>
                  <a:pt x="8115300" y="3095010"/>
                </a:lnTo>
                <a:lnTo>
                  <a:pt x="0" y="3095010"/>
                </a:lnTo>
                <a:lnTo>
                  <a:pt x="0" y="0"/>
                </a:lnTo>
                <a:close/>
              </a:path>
            </a:pathLst>
          </a:custGeom>
          <a:blipFill>
            <a:blip r:embed="rId3"/>
            <a:stretch>
              <a:fillRect l="-16457" r="-16457"/>
            </a:stretch>
          </a:blipFill>
        </p:spPr>
      </p:sp>
      <p:sp>
        <p:nvSpPr>
          <p:cNvPr id="4" name="Freeform 4"/>
          <p:cNvSpPr/>
          <p:nvPr/>
        </p:nvSpPr>
        <p:spPr>
          <a:xfrm>
            <a:off x="9719577" y="2440641"/>
            <a:ext cx="7795493" cy="2692904"/>
          </a:xfrm>
          <a:custGeom>
            <a:avLst/>
            <a:gdLst/>
            <a:ahLst/>
            <a:cxnLst/>
            <a:rect l="l" t="t" r="r" b="b"/>
            <a:pathLst>
              <a:path w="7795493" h="2692904">
                <a:moveTo>
                  <a:pt x="0" y="0"/>
                </a:moveTo>
                <a:lnTo>
                  <a:pt x="7795493" y="0"/>
                </a:lnTo>
                <a:lnTo>
                  <a:pt x="7795493" y="2692904"/>
                </a:lnTo>
                <a:lnTo>
                  <a:pt x="0" y="2692904"/>
                </a:lnTo>
                <a:lnTo>
                  <a:pt x="0" y="0"/>
                </a:lnTo>
                <a:close/>
              </a:path>
            </a:pathLst>
          </a:custGeom>
          <a:blipFill>
            <a:blip r:embed="rId4"/>
            <a:stretch>
              <a:fillRect/>
            </a:stretch>
          </a:blipFill>
        </p:spPr>
      </p:sp>
      <p:sp>
        <p:nvSpPr>
          <p:cNvPr id="5" name="Freeform 5"/>
          <p:cNvSpPr/>
          <p:nvPr/>
        </p:nvSpPr>
        <p:spPr>
          <a:xfrm>
            <a:off x="9719577" y="5763861"/>
            <a:ext cx="8210074" cy="3048423"/>
          </a:xfrm>
          <a:custGeom>
            <a:avLst/>
            <a:gdLst/>
            <a:ahLst/>
            <a:cxnLst/>
            <a:rect l="l" t="t" r="r" b="b"/>
            <a:pathLst>
              <a:path w="8210074" h="3048423">
                <a:moveTo>
                  <a:pt x="0" y="0"/>
                </a:moveTo>
                <a:lnTo>
                  <a:pt x="8210075" y="0"/>
                </a:lnTo>
                <a:lnTo>
                  <a:pt x="8210075" y="3048422"/>
                </a:lnTo>
                <a:lnTo>
                  <a:pt x="0" y="3048422"/>
                </a:lnTo>
                <a:lnTo>
                  <a:pt x="0" y="0"/>
                </a:lnTo>
                <a:close/>
              </a:path>
            </a:pathLst>
          </a:custGeom>
          <a:blipFill>
            <a:blip r:embed="rId5"/>
            <a:stretch>
              <a:fillRect/>
            </a:stretch>
          </a:blipFill>
        </p:spPr>
      </p:sp>
      <p:sp>
        <p:nvSpPr>
          <p:cNvPr id="6" name="Freeform 6"/>
          <p:cNvSpPr/>
          <p:nvPr/>
        </p:nvSpPr>
        <p:spPr>
          <a:xfrm>
            <a:off x="16267000" y="36400"/>
            <a:ext cx="1984600" cy="1984600"/>
          </a:xfrm>
          <a:custGeom>
            <a:avLst/>
            <a:gdLst/>
            <a:ahLst/>
            <a:cxnLst/>
            <a:rect l="l" t="t" r="r" b="b"/>
            <a:pathLst>
              <a:path w="1984600" h="1984600">
                <a:moveTo>
                  <a:pt x="0" y="0"/>
                </a:moveTo>
                <a:lnTo>
                  <a:pt x="1984600" y="0"/>
                </a:lnTo>
                <a:lnTo>
                  <a:pt x="1984600" y="1984600"/>
                </a:lnTo>
                <a:lnTo>
                  <a:pt x="0" y="1984600"/>
                </a:lnTo>
                <a:lnTo>
                  <a:pt x="0" y="0"/>
                </a:lnTo>
                <a:close/>
              </a:path>
            </a:pathLst>
          </a:custGeom>
          <a:blipFill>
            <a:blip r:embed="rId6"/>
            <a:stretch>
              <a:fillRect/>
            </a:stretch>
          </a:blipFill>
        </p:spPr>
      </p:sp>
      <p:sp>
        <p:nvSpPr>
          <p:cNvPr id="7" name="TextBox 7"/>
          <p:cNvSpPr txBox="1"/>
          <p:nvPr/>
        </p:nvSpPr>
        <p:spPr>
          <a:xfrm>
            <a:off x="4840515" y="1204252"/>
            <a:ext cx="8606971" cy="727337"/>
          </a:xfrm>
          <a:prstGeom prst="rect">
            <a:avLst/>
          </a:prstGeom>
        </p:spPr>
        <p:txBody>
          <a:bodyPr lIns="0" tIns="0" rIns="0" bIns="0" rtlCol="0" anchor="t">
            <a:spAutoFit/>
          </a:bodyPr>
          <a:lstStyle/>
          <a:p>
            <a:pPr algn="ctr">
              <a:lnSpc>
                <a:spcPts val="5820"/>
              </a:lnSpc>
              <a:spcBef>
                <a:spcPct val="0"/>
              </a:spcBef>
            </a:pPr>
            <a:r>
              <a:rPr lang="en-US" sz="4477">
                <a:solidFill>
                  <a:srgbClr val="000000"/>
                </a:solidFill>
                <a:latin typeface="Open Sauce"/>
              </a:rPr>
              <a:t>Data Visualizaion By Frecuency</a:t>
            </a:r>
          </a:p>
        </p:txBody>
      </p:sp>
      <p:sp>
        <p:nvSpPr>
          <p:cNvPr id="8" name="Freeform 8"/>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9" name="Freeform 9"/>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CFC6AC"/>
        </a:solidFill>
        <a:effectLst/>
      </p:bgPr>
    </p:bg>
    <p:spTree>
      <p:nvGrpSpPr>
        <p:cNvPr id="1" name=""/>
        <p:cNvGrpSpPr/>
        <p:nvPr/>
      </p:nvGrpSpPr>
      <p:grpSpPr>
        <a:xfrm>
          <a:off x="0" y="0"/>
          <a:ext cx="0" cy="0"/>
          <a:chOff x="0" y="0"/>
          <a:chExt cx="0" cy="0"/>
        </a:xfrm>
      </p:grpSpPr>
      <p:sp>
        <p:nvSpPr>
          <p:cNvPr id="2" name="Freeform 2"/>
          <p:cNvSpPr/>
          <p:nvPr/>
        </p:nvSpPr>
        <p:spPr>
          <a:xfrm>
            <a:off x="3129740" y="1265329"/>
            <a:ext cx="12028521" cy="4510844"/>
          </a:xfrm>
          <a:custGeom>
            <a:avLst/>
            <a:gdLst/>
            <a:ahLst/>
            <a:cxnLst/>
            <a:rect l="l" t="t" r="r" b="b"/>
            <a:pathLst>
              <a:path w="12028521" h="4510844">
                <a:moveTo>
                  <a:pt x="0" y="0"/>
                </a:moveTo>
                <a:lnTo>
                  <a:pt x="12028520" y="0"/>
                </a:lnTo>
                <a:lnTo>
                  <a:pt x="12028520" y="4510844"/>
                </a:lnTo>
                <a:lnTo>
                  <a:pt x="0" y="4510844"/>
                </a:lnTo>
                <a:lnTo>
                  <a:pt x="0" y="0"/>
                </a:lnTo>
                <a:close/>
              </a:path>
            </a:pathLst>
          </a:custGeom>
          <a:blipFill>
            <a:blip r:embed="rId2"/>
            <a:stretch>
              <a:fillRect l="-3682" r="-3682" b="-6303"/>
            </a:stretch>
          </a:blipFill>
        </p:spPr>
      </p:sp>
      <p:sp>
        <p:nvSpPr>
          <p:cNvPr id="3" name="Freeform 3"/>
          <p:cNvSpPr/>
          <p:nvPr/>
        </p:nvSpPr>
        <p:spPr>
          <a:xfrm>
            <a:off x="3129740" y="6138123"/>
            <a:ext cx="5078887" cy="4092218"/>
          </a:xfrm>
          <a:custGeom>
            <a:avLst/>
            <a:gdLst/>
            <a:ahLst/>
            <a:cxnLst/>
            <a:rect l="l" t="t" r="r" b="b"/>
            <a:pathLst>
              <a:path w="5078887" h="4092218">
                <a:moveTo>
                  <a:pt x="0" y="0"/>
                </a:moveTo>
                <a:lnTo>
                  <a:pt x="5078887" y="0"/>
                </a:lnTo>
                <a:lnTo>
                  <a:pt x="5078887" y="4092218"/>
                </a:lnTo>
                <a:lnTo>
                  <a:pt x="0" y="4092218"/>
                </a:lnTo>
                <a:lnTo>
                  <a:pt x="0" y="0"/>
                </a:lnTo>
                <a:close/>
              </a:path>
            </a:pathLst>
          </a:custGeom>
          <a:blipFill>
            <a:blip r:embed="rId3"/>
            <a:stretch>
              <a:fillRect t="-1012" b="-1012"/>
            </a:stretch>
          </a:blipFill>
        </p:spPr>
      </p:sp>
      <p:sp>
        <p:nvSpPr>
          <p:cNvPr id="4" name="TextBox 4"/>
          <p:cNvSpPr txBox="1"/>
          <p:nvPr/>
        </p:nvSpPr>
        <p:spPr>
          <a:xfrm>
            <a:off x="4840515" y="175006"/>
            <a:ext cx="8606971" cy="727337"/>
          </a:xfrm>
          <a:prstGeom prst="rect">
            <a:avLst/>
          </a:prstGeom>
        </p:spPr>
        <p:txBody>
          <a:bodyPr lIns="0" tIns="0" rIns="0" bIns="0" rtlCol="0" anchor="t">
            <a:spAutoFit/>
          </a:bodyPr>
          <a:lstStyle/>
          <a:p>
            <a:pPr algn="ctr">
              <a:lnSpc>
                <a:spcPts val="5820"/>
              </a:lnSpc>
              <a:spcBef>
                <a:spcPct val="0"/>
              </a:spcBef>
            </a:pPr>
            <a:r>
              <a:rPr lang="en-US" sz="4477">
                <a:solidFill>
                  <a:srgbClr val="000000"/>
                </a:solidFill>
                <a:latin typeface="Open Sauce"/>
              </a:rPr>
              <a:t>Data Visualizaion By Frecuency</a:t>
            </a:r>
          </a:p>
        </p:txBody>
      </p:sp>
      <p:sp>
        <p:nvSpPr>
          <p:cNvPr id="5" name="Freeform 5"/>
          <p:cNvSpPr/>
          <p:nvPr/>
        </p:nvSpPr>
        <p:spPr>
          <a:xfrm>
            <a:off x="9627566" y="5990126"/>
            <a:ext cx="5530694" cy="4365822"/>
          </a:xfrm>
          <a:custGeom>
            <a:avLst/>
            <a:gdLst/>
            <a:ahLst/>
            <a:cxnLst/>
            <a:rect l="l" t="t" r="r" b="b"/>
            <a:pathLst>
              <a:path w="5530694" h="4365822">
                <a:moveTo>
                  <a:pt x="0" y="0"/>
                </a:moveTo>
                <a:lnTo>
                  <a:pt x="5530694" y="0"/>
                </a:lnTo>
                <a:lnTo>
                  <a:pt x="5530694" y="4365822"/>
                </a:lnTo>
                <a:lnTo>
                  <a:pt x="0" y="4365822"/>
                </a:lnTo>
                <a:lnTo>
                  <a:pt x="0" y="0"/>
                </a:lnTo>
                <a:close/>
              </a:path>
            </a:pathLst>
          </a:custGeom>
          <a:blipFill>
            <a:blip r:embed="rId4"/>
            <a:stretch>
              <a:fillRect/>
            </a:stretch>
          </a:blipFill>
        </p:spPr>
      </p:sp>
      <p:sp>
        <p:nvSpPr>
          <p:cNvPr id="6" name="Freeform 6"/>
          <p:cNvSpPr/>
          <p:nvPr/>
        </p:nvSpPr>
        <p:spPr>
          <a:xfrm>
            <a:off x="16267000" y="36400"/>
            <a:ext cx="1984600" cy="1984600"/>
          </a:xfrm>
          <a:custGeom>
            <a:avLst/>
            <a:gdLst/>
            <a:ahLst/>
            <a:cxnLst/>
            <a:rect l="l" t="t" r="r" b="b"/>
            <a:pathLst>
              <a:path w="1984600" h="1984600">
                <a:moveTo>
                  <a:pt x="0" y="0"/>
                </a:moveTo>
                <a:lnTo>
                  <a:pt x="1984600" y="0"/>
                </a:lnTo>
                <a:lnTo>
                  <a:pt x="1984600" y="1984600"/>
                </a:lnTo>
                <a:lnTo>
                  <a:pt x="0" y="1984600"/>
                </a:lnTo>
                <a:lnTo>
                  <a:pt x="0" y="0"/>
                </a:lnTo>
                <a:close/>
              </a:path>
            </a:pathLst>
          </a:custGeom>
          <a:blipFill>
            <a:blip r:embed="rId5"/>
            <a:stretch>
              <a:fillRect/>
            </a:stretch>
          </a:blipFill>
        </p:spPr>
      </p:sp>
      <p:sp>
        <p:nvSpPr>
          <p:cNvPr id="7" name="Freeform 7"/>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1344</Words>
  <Application>Microsoft Office PowerPoint</Application>
  <PresentationFormat>Custom</PresentationFormat>
  <Paragraphs>197</Paragraphs>
  <Slides>40</Slides>
  <Notes>1</Notes>
  <HiddenSlides>0</HiddenSlides>
  <MMClips>0</MMClips>
  <ScaleCrop>false</ScaleCrop>
  <HeadingPairs>
    <vt:vector size="6" baseType="variant">
      <vt:variant>
        <vt:lpstr>Fonts Used</vt:lpstr>
      </vt:variant>
      <vt:variant>
        <vt:i4>25</vt:i4>
      </vt:variant>
      <vt:variant>
        <vt:lpstr>Theme</vt:lpstr>
      </vt:variant>
      <vt:variant>
        <vt:i4>1</vt:i4>
      </vt:variant>
      <vt:variant>
        <vt:lpstr>Slide Titles</vt:lpstr>
      </vt:variant>
      <vt:variant>
        <vt:i4>40</vt:i4>
      </vt:variant>
    </vt:vector>
  </HeadingPairs>
  <TitlesOfParts>
    <vt:vector size="66" baseType="lpstr">
      <vt:lpstr>Poppins</vt:lpstr>
      <vt:lpstr>Montserrat Semi-Bold</vt:lpstr>
      <vt:lpstr>Calibri</vt:lpstr>
      <vt:lpstr>Montserrat Classic</vt:lpstr>
      <vt:lpstr>Open Sauce</vt:lpstr>
      <vt:lpstr>DM Sans Bold</vt:lpstr>
      <vt:lpstr>Canva Sans</vt:lpstr>
      <vt:lpstr>Montserrat Classic Bold</vt:lpstr>
      <vt:lpstr>Now Bold</vt:lpstr>
      <vt:lpstr>Open Sauce Semi-Bold</vt:lpstr>
      <vt:lpstr>Arimo</vt:lpstr>
      <vt:lpstr>Canva Sans Semi-Bold</vt:lpstr>
      <vt:lpstr>Codec Pro Bold</vt:lpstr>
      <vt:lpstr>DM Sans Semi-Bold</vt:lpstr>
      <vt:lpstr>Roboto</vt:lpstr>
      <vt:lpstr>Arimo Semi-Bold</vt:lpstr>
      <vt:lpstr>Arial</vt:lpstr>
      <vt:lpstr>Poppins Bold</vt:lpstr>
      <vt:lpstr>DM Sans</vt:lpstr>
      <vt:lpstr>League Spartan</vt:lpstr>
      <vt:lpstr>Arimo Bold</vt:lpstr>
      <vt:lpstr>Open Sauce Bold</vt:lpstr>
      <vt:lpstr>Canva Sans Bold</vt:lpstr>
      <vt:lpstr>Codec Pro ExtraBold</vt:lpstr>
      <vt:lpstr>DM Sans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QUESTION 1</dc:title>
  <cp:lastModifiedBy>V RAKESH</cp:lastModifiedBy>
  <cp:revision>2</cp:revision>
  <dcterms:created xsi:type="dcterms:W3CDTF">2006-08-16T00:00:00Z</dcterms:created>
  <dcterms:modified xsi:type="dcterms:W3CDTF">2023-12-05T16:34:14Z</dcterms:modified>
  <dc:identifier>DAF13qtx0uU</dc:identifier>
</cp:coreProperties>
</file>

<file path=docProps/thumbnail.jpeg>
</file>